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72" r:id="rId5"/>
    <p:sldId id="273" r:id="rId6"/>
    <p:sldId id="258" r:id="rId7"/>
    <p:sldId id="259" r:id="rId8"/>
    <p:sldId id="267" r:id="rId9"/>
    <p:sldId id="274" r:id="rId10"/>
    <p:sldId id="268" r:id="rId11"/>
    <p:sldId id="285" r:id="rId12"/>
    <p:sldId id="277" r:id="rId13"/>
    <p:sldId id="280" r:id="rId14"/>
    <p:sldId id="279" r:id="rId15"/>
    <p:sldId id="283"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67" autoAdjust="0"/>
  </p:normalViewPr>
  <p:slideViewPr>
    <p:cSldViewPr>
      <p:cViewPr varScale="1">
        <p:scale>
          <a:sx n="73" d="100"/>
          <a:sy n="73" d="100"/>
        </p:scale>
        <p:origin x="-12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B17699-31E1-4590-8F53-D12DC67915E4}"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582E5748-4C79-4B29-905A-19DA0A3A2E4E}">
      <dgm:prSet phldrT="[Text]" custT="1"/>
      <dgm:spPr/>
      <dgm:t>
        <a:bodyPr/>
        <a:lstStyle/>
        <a:p>
          <a:r>
            <a:rPr lang="en-US" sz="2800" dirty="0" smtClean="0"/>
            <a:t>Does your use of social media contribute to the common good?</a:t>
          </a:r>
          <a:endParaRPr lang="en-US" sz="2800" dirty="0"/>
        </a:p>
      </dgm:t>
    </dgm:pt>
    <dgm:pt modelId="{8CDA2156-FCDF-4300-9368-7DABCF6F39EB}" type="parTrans" cxnId="{0BB726C1-52B7-45B5-B7F3-B9B3A4D018D7}">
      <dgm:prSet/>
      <dgm:spPr/>
      <dgm:t>
        <a:bodyPr/>
        <a:lstStyle/>
        <a:p>
          <a:endParaRPr lang="en-US"/>
        </a:p>
      </dgm:t>
    </dgm:pt>
    <dgm:pt modelId="{A9C90FBB-AA38-477C-A6D7-EEEAB1E5D70C}" type="sibTrans" cxnId="{0BB726C1-52B7-45B5-B7F3-B9B3A4D018D7}">
      <dgm:prSet/>
      <dgm:spPr/>
      <dgm:t>
        <a:bodyPr/>
        <a:lstStyle/>
        <a:p>
          <a:endParaRPr lang="en-US"/>
        </a:p>
      </dgm:t>
    </dgm:pt>
    <dgm:pt modelId="{12490008-13A8-4DA0-B33B-D7C2DAE8A98F}">
      <dgm:prSet phldrT="[Text]" custT="1"/>
      <dgm:spPr/>
      <dgm:t>
        <a:bodyPr/>
        <a:lstStyle/>
        <a:p>
          <a:r>
            <a:rPr lang="en-US" sz="2800" dirty="0" smtClean="0"/>
            <a:t>Does your use of social media enhance the lives of others?</a:t>
          </a:r>
          <a:endParaRPr lang="en-US" sz="2800" dirty="0"/>
        </a:p>
      </dgm:t>
    </dgm:pt>
    <dgm:pt modelId="{7DA68F7C-D27F-49E4-B4E7-020EF6077736}" type="parTrans" cxnId="{FFAA69ED-7374-4336-847B-244DB5497BB2}">
      <dgm:prSet/>
      <dgm:spPr/>
      <dgm:t>
        <a:bodyPr/>
        <a:lstStyle/>
        <a:p>
          <a:endParaRPr lang="en-US"/>
        </a:p>
      </dgm:t>
    </dgm:pt>
    <dgm:pt modelId="{5D36C638-2452-4022-91A7-1484E0561CD5}" type="sibTrans" cxnId="{FFAA69ED-7374-4336-847B-244DB5497BB2}">
      <dgm:prSet/>
      <dgm:spPr/>
      <dgm:t>
        <a:bodyPr/>
        <a:lstStyle/>
        <a:p>
          <a:endParaRPr lang="en-US"/>
        </a:p>
      </dgm:t>
    </dgm:pt>
    <dgm:pt modelId="{B382486D-A720-43F9-B891-AFB7FA7B3340}">
      <dgm:prSet phldrT="[Text]" custT="1"/>
      <dgm:spPr/>
      <dgm:t>
        <a:bodyPr/>
        <a:lstStyle/>
        <a:p>
          <a:r>
            <a:rPr lang="en-US" sz="2800" dirty="0" smtClean="0"/>
            <a:t>What will your “digital footprint” say about who you are?</a:t>
          </a:r>
          <a:endParaRPr lang="en-US" sz="2800" dirty="0"/>
        </a:p>
      </dgm:t>
    </dgm:pt>
    <dgm:pt modelId="{7407BFE5-FC43-4C28-B013-322305D1ADFF}" type="parTrans" cxnId="{378DC0C1-99A6-42EF-8E25-5B56F71E5EDC}">
      <dgm:prSet/>
      <dgm:spPr/>
      <dgm:t>
        <a:bodyPr/>
        <a:lstStyle/>
        <a:p>
          <a:endParaRPr lang="en-US"/>
        </a:p>
      </dgm:t>
    </dgm:pt>
    <dgm:pt modelId="{48A09E4A-1670-49AD-8616-F62143FC34E2}" type="sibTrans" cxnId="{378DC0C1-99A6-42EF-8E25-5B56F71E5EDC}">
      <dgm:prSet/>
      <dgm:spPr/>
      <dgm:t>
        <a:bodyPr/>
        <a:lstStyle/>
        <a:p>
          <a:endParaRPr lang="en-US"/>
        </a:p>
      </dgm:t>
    </dgm:pt>
    <dgm:pt modelId="{CA65B5E2-F2CE-4F15-B333-89C512174925}" type="pres">
      <dgm:prSet presAssocID="{7AB17699-31E1-4590-8F53-D12DC67915E4}" presName="Name0" presStyleCnt="0">
        <dgm:presLayoutVars>
          <dgm:chMax val="7"/>
          <dgm:dir/>
          <dgm:animLvl val="lvl"/>
          <dgm:resizeHandles val="exact"/>
        </dgm:presLayoutVars>
      </dgm:prSet>
      <dgm:spPr/>
      <dgm:t>
        <a:bodyPr/>
        <a:lstStyle/>
        <a:p>
          <a:endParaRPr lang="en-US"/>
        </a:p>
      </dgm:t>
    </dgm:pt>
    <dgm:pt modelId="{F2605940-05A7-4492-AC36-9AA83FC78418}" type="pres">
      <dgm:prSet presAssocID="{582E5748-4C79-4B29-905A-19DA0A3A2E4E}" presName="circle1" presStyleLbl="node1" presStyleIdx="0" presStyleCnt="3"/>
      <dgm:spPr/>
    </dgm:pt>
    <dgm:pt modelId="{891CA582-134B-43F4-B70B-054D75463425}" type="pres">
      <dgm:prSet presAssocID="{582E5748-4C79-4B29-905A-19DA0A3A2E4E}" presName="space" presStyleCnt="0"/>
      <dgm:spPr/>
    </dgm:pt>
    <dgm:pt modelId="{918E4AD5-2B3A-4B32-8890-F570A9FB2CA4}" type="pres">
      <dgm:prSet presAssocID="{582E5748-4C79-4B29-905A-19DA0A3A2E4E}" presName="rect1" presStyleLbl="alignAcc1" presStyleIdx="0" presStyleCnt="3" custScaleY="98155" custLinFactNeighborX="-529" custLinFactNeighborY="-611"/>
      <dgm:spPr/>
      <dgm:t>
        <a:bodyPr/>
        <a:lstStyle/>
        <a:p>
          <a:endParaRPr lang="en-US"/>
        </a:p>
      </dgm:t>
    </dgm:pt>
    <dgm:pt modelId="{0A5BAB22-351B-4707-976F-AFE9B3F5E06F}" type="pres">
      <dgm:prSet presAssocID="{12490008-13A8-4DA0-B33B-D7C2DAE8A98F}" presName="vertSpace2" presStyleLbl="node1" presStyleIdx="0" presStyleCnt="3"/>
      <dgm:spPr/>
    </dgm:pt>
    <dgm:pt modelId="{DD8AE57E-1AB3-49FF-A9D8-0B0B3F9883A3}" type="pres">
      <dgm:prSet presAssocID="{12490008-13A8-4DA0-B33B-D7C2DAE8A98F}" presName="circle2" presStyleLbl="node1" presStyleIdx="1" presStyleCnt="3"/>
      <dgm:spPr/>
    </dgm:pt>
    <dgm:pt modelId="{0D9EE3D5-EC99-4773-A04B-F86B8F05EA84}" type="pres">
      <dgm:prSet presAssocID="{12490008-13A8-4DA0-B33B-D7C2DAE8A98F}" presName="rect2" presStyleLbl="alignAcc1" presStyleIdx="1" presStyleCnt="3" custScaleY="84056"/>
      <dgm:spPr/>
      <dgm:t>
        <a:bodyPr/>
        <a:lstStyle/>
        <a:p>
          <a:endParaRPr lang="en-US"/>
        </a:p>
      </dgm:t>
    </dgm:pt>
    <dgm:pt modelId="{4408435B-6FB9-4C9A-9033-9DBC4C7F2EB2}" type="pres">
      <dgm:prSet presAssocID="{B382486D-A720-43F9-B891-AFB7FA7B3340}" presName="vertSpace3" presStyleLbl="node1" presStyleIdx="1" presStyleCnt="3"/>
      <dgm:spPr/>
    </dgm:pt>
    <dgm:pt modelId="{54B57255-6B76-4E01-AE97-83C0926E9960}" type="pres">
      <dgm:prSet presAssocID="{B382486D-A720-43F9-B891-AFB7FA7B3340}" presName="circle3" presStyleLbl="node1" presStyleIdx="2" presStyleCnt="3"/>
      <dgm:spPr/>
    </dgm:pt>
    <dgm:pt modelId="{0A7E5C0C-465C-4AFD-949A-1C1BE3EAECBA}" type="pres">
      <dgm:prSet presAssocID="{B382486D-A720-43F9-B891-AFB7FA7B3340}" presName="rect3" presStyleLbl="alignAcc1" presStyleIdx="2" presStyleCnt="3"/>
      <dgm:spPr/>
      <dgm:t>
        <a:bodyPr/>
        <a:lstStyle/>
        <a:p>
          <a:endParaRPr lang="en-US"/>
        </a:p>
      </dgm:t>
    </dgm:pt>
    <dgm:pt modelId="{F507B6C0-6524-4D0E-A103-6A3F887948BC}" type="pres">
      <dgm:prSet presAssocID="{582E5748-4C79-4B29-905A-19DA0A3A2E4E}" presName="rect1ParTxNoCh" presStyleLbl="alignAcc1" presStyleIdx="2" presStyleCnt="3">
        <dgm:presLayoutVars>
          <dgm:chMax val="1"/>
          <dgm:bulletEnabled val="1"/>
        </dgm:presLayoutVars>
      </dgm:prSet>
      <dgm:spPr/>
      <dgm:t>
        <a:bodyPr/>
        <a:lstStyle/>
        <a:p>
          <a:endParaRPr lang="en-US"/>
        </a:p>
      </dgm:t>
    </dgm:pt>
    <dgm:pt modelId="{B7CFAA1C-8998-45DB-86D1-58C8C0AFE2ED}" type="pres">
      <dgm:prSet presAssocID="{12490008-13A8-4DA0-B33B-D7C2DAE8A98F}" presName="rect2ParTxNoCh" presStyleLbl="alignAcc1" presStyleIdx="2" presStyleCnt="3">
        <dgm:presLayoutVars>
          <dgm:chMax val="1"/>
          <dgm:bulletEnabled val="1"/>
        </dgm:presLayoutVars>
      </dgm:prSet>
      <dgm:spPr/>
      <dgm:t>
        <a:bodyPr/>
        <a:lstStyle/>
        <a:p>
          <a:endParaRPr lang="en-US"/>
        </a:p>
      </dgm:t>
    </dgm:pt>
    <dgm:pt modelId="{446F8EFE-823C-401B-B4F7-701E03CD59D0}" type="pres">
      <dgm:prSet presAssocID="{B382486D-A720-43F9-B891-AFB7FA7B3340}" presName="rect3ParTxNoCh" presStyleLbl="alignAcc1" presStyleIdx="2" presStyleCnt="3">
        <dgm:presLayoutVars>
          <dgm:chMax val="1"/>
          <dgm:bulletEnabled val="1"/>
        </dgm:presLayoutVars>
      </dgm:prSet>
      <dgm:spPr/>
      <dgm:t>
        <a:bodyPr/>
        <a:lstStyle/>
        <a:p>
          <a:endParaRPr lang="en-US"/>
        </a:p>
      </dgm:t>
    </dgm:pt>
  </dgm:ptLst>
  <dgm:cxnLst>
    <dgm:cxn modelId="{FFAA69ED-7374-4336-847B-244DB5497BB2}" srcId="{7AB17699-31E1-4590-8F53-D12DC67915E4}" destId="{12490008-13A8-4DA0-B33B-D7C2DAE8A98F}" srcOrd="1" destOrd="0" parTransId="{7DA68F7C-D27F-49E4-B4E7-020EF6077736}" sibTransId="{5D36C638-2452-4022-91A7-1484E0561CD5}"/>
    <dgm:cxn modelId="{378DC0C1-99A6-42EF-8E25-5B56F71E5EDC}" srcId="{7AB17699-31E1-4590-8F53-D12DC67915E4}" destId="{B382486D-A720-43F9-B891-AFB7FA7B3340}" srcOrd="2" destOrd="0" parTransId="{7407BFE5-FC43-4C28-B013-322305D1ADFF}" sibTransId="{48A09E4A-1670-49AD-8616-F62143FC34E2}"/>
    <dgm:cxn modelId="{209E3A5C-2382-45D2-8B22-0928200B6672}" type="presOf" srcId="{582E5748-4C79-4B29-905A-19DA0A3A2E4E}" destId="{918E4AD5-2B3A-4B32-8890-F570A9FB2CA4}" srcOrd="0" destOrd="0" presId="urn:microsoft.com/office/officeart/2005/8/layout/target3"/>
    <dgm:cxn modelId="{7859CD5A-A874-4610-8D01-27C8E2F5FFE7}" type="presOf" srcId="{12490008-13A8-4DA0-B33B-D7C2DAE8A98F}" destId="{0D9EE3D5-EC99-4773-A04B-F86B8F05EA84}" srcOrd="0" destOrd="0" presId="urn:microsoft.com/office/officeart/2005/8/layout/target3"/>
    <dgm:cxn modelId="{F8AE27AF-F6DE-471D-A2B8-4B892081D83F}" type="presOf" srcId="{582E5748-4C79-4B29-905A-19DA0A3A2E4E}" destId="{F507B6C0-6524-4D0E-A103-6A3F887948BC}" srcOrd="1" destOrd="0" presId="urn:microsoft.com/office/officeart/2005/8/layout/target3"/>
    <dgm:cxn modelId="{BECB03A6-41C7-43A7-B42C-BE1682F65B32}" type="presOf" srcId="{B382486D-A720-43F9-B891-AFB7FA7B3340}" destId="{446F8EFE-823C-401B-B4F7-701E03CD59D0}" srcOrd="1" destOrd="0" presId="urn:microsoft.com/office/officeart/2005/8/layout/target3"/>
    <dgm:cxn modelId="{0BB726C1-52B7-45B5-B7F3-B9B3A4D018D7}" srcId="{7AB17699-31E1-4590-8F53-D12DC67915E4}" destId="{582E5748-4C79-4B29-905A-19DA0A3A2E4E}" srcOrd="0" destOrd="0" parTransId="{8CDA2156-FCDF-4300-9368-7DABCF6F39EB}" sibTransId="{A9C90FBB-AA38-477C-A6D7-EEEAB1E5D70C}"/>
    <dgm:cxn modelId="{0B8A3885-BC5A-44FD-9200-A3C44277D0EC}" type="presOf" srcId="{7AB17699-31E1-4590-8F53-D12DC67915E4}" destId="{CA65B5E2-F2CE-4F15-B333-89C512174925}" srcOrd="0" destOrd="0" presId="urn:microsoft.com/office/officeart/2005/8/layout/target3"/>
    <dgm:cxn modelId="{5DE4F606-A466-462D-8A8F-426C0B104D69}" type="presOf" srcId="{12490008-13A8-4DA0-B33B-D7C2DAE8A98F}" destId="{B7CFAA1C-8998-45DB-86D1-58C8C0AFE2ED}" srcOrd="1" destOrd="0" presId="urn:microsoft.com/office/officeart/2005/8/layout/target3"/>
    <dgm:cxn modelId="{15A73D2B-1662-471A-8792-4EBA0BBDD370}" type="presOf" srcId="{B382486D-A720-43F9-B891-AFB7FA7B3340}" destId="{0A7E5C0C-465C-4AFD-949A-1C1BE3EAECBA}" srcOrd="0" destOrd="0" presId="urn:microsoft.com/office/officeart/2005/8/layout/target3"/>
    <dgm:cxn modelId="{86B82B26-28DA-455F-BC0F-43D0D8275DE9}" type="presParOf" srcId="{CA65B5E2-F2CE-4F15-B333-89C512174925}" destId="{F2605940-05A7-4492-AC36-9AA83FC78418}" srcOrd="0" destOrd="0" presId="urn:microsoft.com/office/officeart/2005/8/layout/target3"/>
    <dgm:cxn modelId="{029AB37A-7EE8-428F-95FE-60B9F0D07376}" type="presParOf" srcId="{CA65B5E2-F2CE-4F15-B333-89C512174925}" destId="{891CA582-134B-43F4-B70B-054D75463425}" srcOrd="1" destOrd="0" presId="urn:microsoft.com/office/officeart/2005/8/layout/target3"/>
    <dgm:cxn modelId="{0C141C18-D99E-46A4-B6EB-32F02BAD6F4E}" type="presParOf" srcId="{CA65B5E2-F2CE-4F15-B333-89C512174925}" destId="{918E4AD5-2B3A-4B32-8890-F570A9FB2CA4}" srcOrd="2" destOrd="0" presId="urn:microsoft.com/office/officeart/2005/8/layout/target3"/>
    <dgm:cxn modelId="{7C918E6A-97E0-4A14-882D-4A77F32E434A}" type="presParOf" srcId="{CA65B5E2-F2CE-4F15-B333-89C512174925}" destId="{0A5BAB22-351B-4707-976F-AFE9B3F5E06F}" srcOrd="3" destOrd="0" presId="urn:microsoft.com/office/officeart/2005/8/layout/target3"/>
    <dgm:cxn modelId="{F68DDBC8-23F3-46C6-A16F-6B0772C12616}" type="presParOf" srcId="{CA65B5E2-F2CE-4F15-B333-89C512174925}" destId="{DD8AE57E-1AB3-49FF-A9D8-0B0B3F9883A3}" srcOrd="4" destOrd="0" presId="urn:microsoft.com/office/officeart/2005/8/layout/target3"/>
    <dgm:cxn modelId="{90B95C6C-041A-4829-978A-47F54358BE87}" type="presParOf" srcId="{CA65B5E2-F2CE-4F15-B333-89C512174925}" destId="{0D9EE3D5-EC99-4773-A04B-F86B8F05EA84}" srcOrd="5" destOrd="0" presId="urn:microsoft.com/office/officeart/2005/8/layout/target3"/>
    <dgm:cxn modelId="{1CF64C60-6436-4C8C-8238-313FF97DFC2C}" type="presParOf" srcId="{CA65B5E2-F2CE-4F15-B333-89C512174925}" destId="{4408435B-6FB9-4C9A-9033-9DBC4C7F2EB2}" srcOrd="6" destOrd="0" presId="urn:microsoft.com/office/officeart/2005/8/layout/target3"/>
    <dgm:cxn modelId="{C15BE6FF-5CE9-4107-9DC9-C2B59CD07865}" type="presParOf" srcId="{CA65B5E2-F2CE-4F15-B333-89C512174925}" destId="{54B57255-6B76-4E01-AE97-83C0926E9960}" srcOrd="7" destOrd="0" presId="urn:microsoft.com/office/officeart/2005/8/layout/target3"/>
    <dgm:cxn modelId="{32D2DBC3-D881-4C18-807F-25062FA9B051}" type="presParOf" srcId="{CA65B5E2-F2CE-4F15-B333-89C512174925}" destId="{0A7E5C0C-465C-4AFD-949A-1C1BE3EAECBA}" srcOrd="8" destOrd="0" presId="urn:microsoft.com/office/officeart/2005/8/layout/target3"/>
    <dgm:cxn modelId="{011E83D7-25FA-43EA-AA3B-5C225EA7C5C5}" type="presParOf" srcId="{CA65B5E2-F2CE-4F15-B333-89C512174925}" destId="{F507B6C0-6524-4D0E-A103-6A3F887948BC}" srcOrd="9" destOrd="0" presId="urn:microsoft.com/office/officeart/2005/8/layout/target3"/>
    <dgm:cxn modelId="{3E4E0E1E-D876-4606-A15E-55046127EFE5}" type="presParOf" srcId="{CA65B5E2-F2CE-4F15-B333-89C512174925}" destId="{B7CFAA1C-8998-45DB-86D1-58C8C0AFE2ED}" srcOrd="10" destOrd="0" presId="urn:microsoft.com/office/officeart/2005/8/layout/target3"/>
    <dgm:cxn modelId="{A2CE6856-B104-4ABD-AA21-C8545C914DF8}" type="presParOf" srcId="{CA65B5E2-F2CE-4F15-B333-89C512174925}" destId="{446F8EFE-823C-401B-B4F7-701E03CD59D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05940-05A7-4492-AC36-9AA83FC78418}">
      <dsp:nvSpPr>
        <dsp:cNvPr id="0" name=""/>
        <dsp:cNvSpPr/>
      </dsp:nvSpPr>
      <dsp:spPr>
        <a:xfrm>
          <a:off x="0" y="60801"/>
          <a:ext cx="4937760" cy="493776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8E4AD5-2B3A-4B32-8890-F570A9FB2CA4}">
      <dsp:nvSpPr>
        <dsp:cNvPr id="0" name=""/>
        <dsp:cNvSpPr/>
      </dsp:nvSpPr>
      <dsp:spPr>
        <a:xfrm>
          <a:off x="2438405" y="76182"/>
          <a:ext cx="5760719" cy="484665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Does your use of social media contribute to the common good?</a:t>
          </a:r>
          <a:endParaRPr lang="en-US" sz="2800" kern="1200" dirty="0"/>
        </a:p>
      </dsp:txBody>
      <dsp:txXfrm>
        <a:off x="2438405" y="76182"/>
        <a:ext cx="5760719" cy="1454000"/>
      </dsp:txXfrm>
    </dsp:sp>
    <dsp:sp modelId="{DD8AE57E-1AB3-49FF-A9D8-0B0B3F9883A3}">
      <dsp:nvSpPr>
        <dsp:cNvPr id="0" name=""/>
        <dsp:cNvSpPr/>
      </dsp:nvSpPr>
      <dsp:spPr>
        <a:xfrm>
          <a:off x="864109" y="1542132"/>
          <a:ext cx="3209540" cy="320954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9EE3D5-EC99-4773-A04B-F86B8F05EA84}">
      <dsp:nvSpPr>
        <dsp:cNvPr id="0" name=""/>
        <dsp:cNvSpPr/>
      </dsp:nvSpPr>
      <dsp:spPr>
        <a:xfrm>
          <a:off x="2468880" y="1797997"/>
          <a:ext cx="5760719" cy="269781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Does your use of social media enhance the lives of others?</a:t>
          </a:r>
          <a:endParaRPr lang="en-US" sz="2800" kern="1200" dirty="0"/>
        </a:p>
      </dsp:txBody>
      <dsp:txXfrm>
        <a:off x="2468880" y="1797997"/>
        <a:ext cx="5760719" cy="1245143"/>
      </dsp:txXfrm>
    </dsp:sp>
    <dsp:sp modelId="{54B57255-6B76-4E01-AE97-83C0926E9960}">
      <dsp:nvSpPr>
        <dsp:cNvPr id="0" name=""/>
        <dsp:cNvSpPr/>
      </dsp:nvSpPr>
      <dsp:spPr>
        <a:xfrm>
          <a:off x="1728216" y="3023458"/>
          <a:ext cx="1481326" cy="148132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7E5C0C-465C-4AFD-949A-1C1BE3EAECBA}">
      <dsp:nvSpPr>
        <dsp:cNvPr id="0" name=""/>
        <dsp:cNvSpPr/>
      </dsp:nvSpPr>
      <dsp:spPr>
        <a:xfrm>
          <a:off x="2468880" y="3023458"/>
          <a:ext cx="5760719" cy="148132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What will your “digital footprint” say about who you are?</a:t>
          </a:r>
          <a:endParaRPr lang="en-US" sz="2800" kern="1200" dirty="0"/>
        </a:p>
      </dsp:txBody>
      <dsp:txXfrm>
        <a:off x="2468880" y="3023458"/>
        <a:ext cx="5760719" cy="148132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668F6CE-AAF1-4A25-9137-6B27A3E6D1F6}" type="datetimeFigureOut">
              <a:rPr lang="en-US" smtClean="0"/>
              <a:t>3/26/2012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79F8167-1CCF-46B3-BD86-F0C04C1551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68F6CE-AAF1-4A25-9137-6B27A3E6D1F6}"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F8167-1CCF-46B3-BD86-F0C04C1551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68F6CE-AAF1-4A25-9137-6B27A3E6D1F6}"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F8167-1CCF-46B3-BD86-F0C04C1551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668F6CE-AAF1-4A25-9137-6B27A3E6D1F6}" type="datetimeFigureOut">
              <a:rPr lang="en-US" smtClean="0"/>
              <a:t>3/26/2012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79F8167-1CCF-46B3-BD86-F0C04C1551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668F6CE-AAF1-4A25-9137-6B27A3E6D1F6}" type="datetimeFigureOut">
              <a:rPr lang="en-US" smtClean="0"/>
              <a:t>3/26/2012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79F8167-1CCF-46B3-BD86-F0C04C1551AF}"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668F6CE-AAF1-4A25-9137-6B27A3E6D1F6}" type="datetimeFigureOut">
              <a:rPr lang="en-US" smtClean="0"/>
              <a:t>3/26/2012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79F8167-1CCF-46B3-BD86-F0C04C1551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668F6CE-AAF1-4A25-9137-6B27A3E6D1F6}"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79F8167-1CCF-46B3-BD86-F0C04C1551AF}"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668F6CE-AAF1-4A25-9137-6B27A3E6D1F6}" type="datetimeFigureOut">
              <a:rPr lang="en-US" smtClean="0"/>
              <a:t>3/26/2012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F8167-1CCF-46B3-BD86-F0C04C1551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668F6CE-AAF1-4A25-9137-6B27A3E6D1F6}" type="datetimeFigureOut">
              <a:rPr lang="en-US" smtClean="0"/>
              <a:t>3/26/2012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F8167-1CCF-46B3-BD86-F0C04C1551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668F6CE-AAF1-4A25-9137-6B27A3E6D1F6}" type="datetimeFigureOut">
              <a:rPr lang="en-US" smtClean="0"/>
              <a:t>3/26/2012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F8167-1CCF-46B3-BD86-F0C04C1551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668F6CE-AAF1-4A25-9137-6B27A3E6D1F6}"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79F8167-1CCF-46B3-BD86-F0C04C1551AF}"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668F6CE-AAF1-4A25-9137-6B27A3E6D1F6}" type="datetimeFigureOut">
              <a:rPr lang="en-US" smtClean="0"/>
              <a:t>3/26/2012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79F8167-1CCF-46B3-BD86-F0C04C1551AF}"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digitalcitizenshiped.com/Default.aspx" TargetMode="External"/><Relationship Id="rId3" Type="http://schemas.openxmlformats.org/officeDocument/2006/relationships/hyperlink" Target="http://www.allfacebook.com/facebook-privacy-new-2009-12" TargetMode="External"/><Relationship Id="rId7" Type="http://schemas.openxmlformats.org/officeDocument/2006/relationships/hyperlink" Target="http://www.cmec.ca/Publications/Lists/Publications/Attachments/12/copyrightmatters.pdf" TargetMode="External"/><Relationship Id="rId2" Type="http://schemas.openxmlformats.org/officeDocument/2006/relationships/hyperlink" Target="http://youtu.be/5_qjkSS1-3M" TargetMode="External"/><Relationship Id="rId1" Type="http://schemas.openxmlformats.org/officeDocument/2006/relationships/slideLayout" Target="../slideLayouts/slideLayout2.xml"/><Relationship Id="rId6" Type="http://schemas.openxmlformats.org/officeDocument/2006/relationships/hyperlink" Target="http://www.flickr.com/creativecommons/" TargetMode="External"/><Relationship Id="rId5" Type="http://schemas.openxmlformats.org/officeDocument/2006/relationships/hyperlink" Target="http://www.slideshare.net/thecleversheep/creative-commons-what-every-educator-needs-to-know-presentation" TargetMode="External"/><Relationship Id="rId4" Type="http://schemas.openxmlformats.org/officeDocument/2006/relationships/hyperlink" Target="http://creativecommons.org/" TargetMode="External"/><Relationship Id="rId9" Type="http://schemas.openxmlformats.org/officeDocument/2006/relationships/hyperlink" Target="http://www.media-awareness.ca/english/resources/legislation/canadian_law/federal/copyright_act/class_prov_copyright.cf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09900"/>
            <a:ext cx="7772400" cy="723900"/>
          </a:xfrm>
        </p:spPr>
        <p:txBody>
          <a:bodyPr>
            <a:normAutofit/>
          </a:bodyPr>
          <a:lstStyle/>
          <a:p>
            <a:r>
              <a:rPr lang="en-US" dirty="0" smtClean="0"/>
              <a:t>Cast Your Net</a:t>
            </a:r>
            <a:endParaRPr lang="en-US" dirty="0"/>
          </a:p>
        </p:txBody>
      </p:sp>
      <p:sp>
        <p:nvSpPr>
          <p:cNvPr id="3" name="Subtitle 2"/>
          <p:cNvSpPr>
            <a:spLocks noGrp="1"/>
          </p:cNvSpPr>
          <p:nvPr>
            <p:ph type="subTitle" idx="1"/>
          </p:nvPr>
        </p:nvSpPr>
        <p:spPr>
          <a:xfrm>
            <a:off x="914400" y="3886200"/>
            <a:ext cx="7239000" cy="1752600"/>
          </a:xfrm>
        </p:spPr>
        <p:txBody>
          <a:bodyPr>
            <a:normAutofit/>
          </a:bodyPr>
          <a:lstStyle/>
          <a:p>
            <a:r>
              <a:rPr lang="en-US" dirty="0" smtClean="0"/>
              <a:t>Day 2 </a:t>
            </a:r>
            <a:br>
              <a:rPr lang="en-US" dirty="0" smtClean="0"/>
            </a:br>
            <a:r>
              <a:rPr lang="en-US" dirty="0" smtClean="0"/>
              <a:t>Intellectual Property and the Common Good:  Fostering a Culture of Respect and Sharing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762000"/>
            <a:ext cx="3810000" cy="2857500"/>
          </a:xfrm>
          <a:prstGeom prst="rect">
            <a:avLst/>
          </a:prstGeom>
        </p:spPr>
      </p:pic>
      <p:sp>
        <p:nvSpPr>
          <p:cNvPr id="5" name="TextBox 4"/>
          <p:cNvSpPr txBox="1"/>
          <p:nvPr/>
        </p:nvSpPr>
        <p:spPr>
          <a:xfrm>
            <a:off x="4800600" y="3619500"/>
            <a:ext cx="3810000" cy="553998"/>
          </a:xfrm>
          <a:prstGeom prst="rect">
            <a:avLst/>
          </a:prstGeom>
          <a:noFill/>
        </p:spPr>
        <p:txBody>
          <a:bodyPr wrap="square" rtlCol="0">
            <a:spAutoFit/>
          </a:bodyPr>
          <a:lstStyle/>
          <a:p>
            <a:pPr algn="ctr"/>
            <a:r>
              <a:rPr lang="en-US" sz="1200" b="1" dirty="0"/>
              <a:t>“Calling of the Fishermen” by Harry Anderson </a:t>
            </a:r>
          </a:p>
          <a:p>
            <a:endParaRPr lang="en-US" dirty="0"/>
          </a:p>
        </p:txBody>
      </p:sp>
    </p:spTree>
    <p:extLst>
      <p:ext uri="{BB962C8B-B14F-4D97-AF65-F5344CB8AC3E}">
        <p14:creationId xmlns:p14="http://schemas.microsoft.com/office/powerpoint/2010/main" val="510720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#2:</a:t>
            </a:r>
            <a:br>
              <a:rPr lang="en-US" dirty="0" smtClean="0"/>
            </a:br>
            <a:r>
              <a:rPr lang="en-US" dirty="0" smtClean="0"/>
              <a:t>The scenario</a:t>
            </a:r>
            <a:endParaRPr lang="en-US" dirty="0"/>
          </a:p>
        </p:txBody>
      </p:sp>
      <p:sp>
        <p:nvSpPr>
          <p:cNvPr id="3" name="Content Placeholder 2"/>
          <p:cNvSpPr>
            <a:spLocks noGrp="1"/>
          </p:cNvSpPr>
          <p:nvPr>
            <p:ph idx="1"/>
          </p:nvPr>
        </p:nvSpPr>
        <p:spPr>
          <a:xfrm>
            <a:off x="3962400" y="1676400"/>
            <a:ext cx="5029200" cy="4403725"/>
          </a:xfrm>
        </p:spPr>
        <p:txBody>
          <a:bodyPr>
            <a:normAutofit fontScale="62500" lnSpcReduction="20000"/>
          </a:bodyPr>
          <a:lstStyle/>
          <a:p>
            <a:pPr marL="0" indent="0">
              <a:buNone/>
            </a:pPr>
            <a:r>
              <a:rPr lang="en-CA" dirty="0"/>
              <a:t>Karen, a normally shy </a:t>
            </a:r>
            <a:r>
              <a:rPr lang="en-CA" dirty="0" smtClean="0"/>
              <a:t>student at </a:t>
            </a:r>
            <a:r>
              <a:rPr lang="en-CA" dirty="0"/>
              <a:t>a local Catholic </a:t>
            </a:r>
            <a:r>
              <a:rPr lang="en-CA" dirty="0" smtClean="0"/>
              <a:t>school</a:t>
            </a:r>
            <a:r>
              <a:rPr lang="en-CA" dirty="0"/>
              <a:t>, was shocked over having learned recently that her school computer account was suspended and that she was facing a possible three day suspension from school.</a:t>
            </a:r>
            <a:endParaRPr lang="en-US" dirty="0"/>
          </a:p>
          <a:p>
            <a:pPr marL="0" indent="0">
              <a:buNone/>
            </a:pPr>
            <a:r>
              <a:rPr lang="en-CA" dirty="0"/>
              <a:t/>
            </a:r>
            <a:br>
              <a:rPr lang="en-CA" dirty="0"/>
            </a:br>
            <a:r>
              <a:rPr lang="en-CA" dirty="0"/>
              <a:t>Her </a:t>
            </a:r>
            <a:r>
              <a:rPr lang="en-CA" dirty="0" smtClean="0"/>
              <a:t>teacher </a:t>
            </a:r>
            <a:r>
              <a:rPr lang="en-CA" dirty="0"/>
              <a:t>informed her that her account was temporarily suspended because several MP3 song files were downloaded through a pirate-download site during class time and found in her computer account file space. </a:t>
            </a:r>
            <a:r>
              <a:rPr lang="en-CA" dirty="0" smtClean="0"/>
              <a:t>Some of the </a:t>
            </a:r>
            <a:r>
              <a:rPr lang="en-CA" dirty="0"/>
              <a:t>downloaded files also contained computer viruses.</a:t>
            </a:r>
            <a:br>
              <a:rPr lang="en-CA" dirty="0"/>
            </a:br>
            <a:endParaRPr lang="en-CA" dirty="0"/>
          </a:p>
          <a:p>
            <a:pPr marL="0" indent="0">
              <a:buNone/>
            </a:pP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981200"/>
            <a:ext cx="3467100" cy="3467100"/>
          </a:xfrm>
          <a:prstGeom prst="rect">
            <a:avLst/>
          </a:prstGeom>
        </p:spPr>
      </p:pic>
    </p:spTree>
    <p:extLst>
      <p:ext uri="{BB962C8B-B14F-4D97-AF65-F5344CB8AC3E}">
        <p14:creationId xmlns:p14="http://schemas.microsoft.com/office/powerpoint/2010/main" val="3509449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#2:</a:t>
            </a:r>
            <a:br>
              <a:rPr lang="en-US" dirty="0" smtClean="0"/>
            </a:br>
            <a:r>
              <a:rPr lang="en-US" dirty="0" smtClean="0"/>
              <a:t>The scenario continued</a:t>
            </a:r>
            <a:endParaRPr lang="en-US" dirty="0"/>
          </a:p>
        </p:txBody>
      </p:sp>
      <p:sp>
        <p:nvSpPr>
          <p:cNvPr id="3" name="Content Placeholder 2"/>
          <p:cNvSpPr>
            <a:spLocks noGrp="1"/>
          </p:cNvSpPr>
          <p:nvPr>
            <p:ph idx="1"/>
          </p:nvPr>
        </p:nvSpPr>
        <p:spPr>
          <a:xfrm>
            <a:off x="304800" y="1554162"/>
            <a:ext cx="6172200" cy="4525963"/>
          </a:xfrm>
        </p:spPr>
        <p:txBody>
          <a:bodyPr>
            <a:normAutofit fontScale="70000" lnSpcReduction="20000"/>
          </a:bodyPr>
          <a:lstStyle/>
          <a:p>
            <a:pPr marL="0" indent="0">
              <a:buNone/>
            </a:pPr>
            <a:r>
              <a:rPr lang="en-CA" dirty="0" smtClean="0"/>
              <a:t>Karen's </a:t>
            </a:r>
            <a:r>
              <a:rPr lang="en-CA" dirty="0"/>
              <a:t>shock and disbelief soon turned to </a:t>
            </a:r>
            <a:r>
              <a:rPr lang="en-CA" dirty="0" smtClean="0"/>
              <a:t>anger!  </a:t>
            </a:r>
            <a:r>
              <a:rPr lang="en-CA" dirty="0"/>
              <a:t>S</a:t>
            </a:r>
            <a:r>
              <a:rPr lang="en-CA" dirty="0" smtClean="0"/>
              <a:t>he </a:t>
            </a:r>
            <a:r>
              <a:rPr lang="en-CA" dirty="0"/>
              <a:t>knew that she had never visited the specific sites and downloaded the kinds of song files that the school's computer technician claimed were found in her computer account space</a:t>
            </a:r>
            <a:r>
              <a:rPr lang="en-CA" dirty="0" smtClean="0"/>
              <a:t>.</a:t>
            </a:r>
          </a:p>
          <a:p>
            <a:pPr marL="0" indent="0">
              <a:buNone/>
            </a:pPr>
            <a:endParaRPr lang="en-US" dirty="0"/>
          </a:p>
          <a:p>
            <a:pPr marL="0" indent="0">
              <a:buNone/>
            </a:pPr>
            <a:r>
              <a:rPr lang="en-CA" dirty="0" smtClean="0"/>
              <a:t>Karen </a:t>
            </a:r>
            <a:r>
              <a:rPr lang="en-CA" dirty="0"/>
              <a:t>later remembered that during the period that the downloading took place, she was called out of the class for at least half </a:t>
            </a:r>
            <a:r>
              <a:rPr lang="en-CA" dirty="0" smtClean="0"/>
              <a:t>an hour to </a:t>
            </a:r>
            <a:r>
              <a:rPr lang="en-CA" dirty="0"/>
              <a:t>attend </a:t>
            </a:r>
            <a:r>
              <a:rPr lang="en-CA" dirty="0" smtClean="0"/>
              <a:t>an appointment with the </a:t>
            </a:r>
            <a:r>
              <a:rPr lang="en-CA" dirty="0"/>
              <a:t>Guidance </a:t>
            </a:r>
            <a:r>
              <a:rPr lang="en-CA" dirty="0" smtClean="0"/>
              <a:t>Counsellor</a:t>
            </a:r>
            <a:r>
              <a:rPr lang="en-CA" dirty="0" smtClean="0"/>
              <a:t>. </a:t>
            </a:r>
            <a:r>
              <a:rPr lang="en-CA" dirty="0"/>
              <a:t>She could not remember if she had logged off the computer when she left the class for her appointment.  Someone in the class had used her computer, which she had failed to log off of, to download the songs.</a:t>
            </a:r>
            <a:br>
              <a:rPr lang="en-CA" dirty="0"/>
            </a:br>
            <a:endParaRPr lang="en-US" dirty="0"/>
          </a:p>
        </p:txBody>
      </p:sp>
      <p:pic>
        <p:nvPicPr>
          <p:cNvPr id="2050" name="Picture 2" descr="C:\Users\bodkin\AppData\Local\Microsoft\Windows\Temporary Internet Files\Content.IE5\DQHYPDWV\MP9001788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597572"/>
            <a:ext cx="2432304"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88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729" y="1981200"/>
            <a:ext cx="8686800" cy="4525963"/>
          </a:xfrm>
        </p:spPr>
        <p:txBody>
          <a:bodyPr>
            <a:normAutofit fontScale="77500" lnSpcReduction="20000"/>
          </a:bodyPr>
          <a:lstStyle/>
          <a:p>
            <a:pPr marL="0" indent="0">
              <a:buNone/>
            </a:pPr>
            <a:r>
              <a:rPr lang="en-US" dirty="0" smtClean="0"/>
              <a:t>1. Who </a:t>
            </a:r>
            <a:r>
              <a:rPr lang="en-US" dirty="0"/>
              <a:t>do you believe is at fault in this situation?</a:t>
            </a:r>
            <a:br>
              <a:rPr lang="en-US" dirty="0"/>
            </a:br>
            <a:r>
              <a:rPr lang="en-US" dirty="0"/>
              <a:t/>
            </a:r>
            <a:br>
              <a:rPr lang="en-US" dirty="0"/>
            </a:br>
            <a:r>
              <a:rPr lang="en-US" dirty="0"/>
              <a:t>2. How could Karen respond in this situation so as to benefit the school community?</a:t>
            </a:r>
            <a:br>
              <a:rPr lang="en-US" dirty="0"/>
            </a:br>
            <a:r>
              <a:rPr lang="en-US" dirty="0"/>
              <a:t/>
            </a:r>
            <a:br>
              <a:rPr lang="en-US" dirty="0"/>
            </a:br>
            <a:r>
              <a:rPr lang="en-US" dirty="0"/>
              <a:t>3. While the person who actually downloaded material from the website in question could not be caught, if they were, what should the consequence be for them.  </a:t>
            </a:r>
            <a:endParaRPr lang="en-US" dirty="0" smtClean="0"/>
          </a:p>
          <a:p>
            <a:pPr marL="0" indent="0">
              <a:buNone/>
            </a:pPr>
            <a:endParaRPr lang="en-US" dirty="0" smtClean="0"/>
          </a:p>
          <a:p>
            <a:pPr marL="0" indent="0">
              <a:buNone/>
            </a:pPr>
            <a:r>
              <a:rPr lang="en-US" dirty="0" smtClean="0"/>
              <a:t>4. </a:t>
            </a:r>
            <a:r>
              <a:rPr lang="en-CA" dirty="0"/>
              <a:t>How is this situation similar to sharing your password with other </a:t>
            </a:r>
            <a:r>
              <a:rPr lang="en-CA" dirty="0" smtClean="0"/>
              <a:t>people? </a:t>
            </a:r>
            <a:r>
              <a:rPr lang="en-US" dirty="0"/>
              <a:t/>
            </a:r>
            <a:br>
              <a:rPr lang="en-US" dirty="0"/>
            </a:br>
            <a:r>
              <a:rPr lang="en-US" dirty="0"/>
              <a:t/>
            </a:r>
            <a:br>
              <a:rPr lang="en-US" dirty="0"/>
            </a:br>
            <a:endParaRPr lang="en-US" dirty="0"/>
          </a:p>
          <a:p>
            <a:pPr marL="0" indent="0">
              <a:buNone/>
            </a:pPr>
            <a:endParaRPr lang="en-US" b="1" dirty="0"/>
          </a:p>
        </p:txBody>
      </p:sp>
      <p:sp>
        <p:nvSpPr>
          <p:cNvPr id="5" name="TextBox 4"/>
          <p:cNvSpPr txBox="1"/>
          <p:nvPr/>
        </p:nvSpPr>
        <p:spPr>
          <a:xfrm>
            <a:off x="473665" y="1052736"/>
            <a:ext cx="8352928" cy="1200329"/>
          </a:xfrm>
          <a:prstGeom prst="rect">
            <a:avLst/>
          </a:prstGeom>
          <a:noFill/>
        </p:spPr>
        <p:txBody>
          <a:bodyPr wrap="square" rtlCol="0">
            <a:spAutoFit/>
          </a:bodyPr>
          <a:lstStyle/>
          <a:p>
            <a:r>
              <a:rPr lang="en-CA" b="1" dirty="0">
                <a:solidFill>
                  <a:schemeClr val="tx2"/>
                </a:solidFill>
              </a:rPr>
              <a:t>Consider the following Catholic Social Justice Teachings when answering these questions: </a:t>
            </a:r>
            <a:r>
              <a:rPr lang="en-CA" i="1" dirty="0"/>
              <a:t>Dignity of the person, </a:t>
            </a:r>
            <a:r>
              <a:rPr lang="en-CA" i="1" dirty="0" smtClean="0"/>
              <a:t>Community </a:t>
            </a:r>
            <a:r>
              <a:rPr lang="en-CA" i="1" dirty="0"/>
              <a:t>and the Common Good, Rights and Responsibilities</a:t>
            </a:r>
            <a:endParaRPr lang="en-CA" dirty="0"/>
          </a:p>
          <a:p>
            <a:endParaRPr lang="en-CA" dirty="0"/>
          </a:p>
        </p:txBody>
      </p:sp>
      <p:sp>
        <p:nvSpPr>
          <p:cNvPr id="6" name="Title 1"/>
          <p:cNvSpPr>
            <a:spLocks noGrp="1"/>
          </p:cNvSpPr>
          <p:nvPr>
            <p:ph type="title"/>
          </p:nvPr>
        </p:nvSpPr>
        <p:spPr>
          <a:xfrm>
            <a:off x="114311" y="633636"/>
            <a:ext cx="9071636" cy="838200"/>
          </a:xfrm>
        </p:spPr>
        <p:txBody>
          <a:bodyPr>
            <a:noAutofit/>
          </a:bodyPr>
          <a:lstStyle/>
          <a:p>
            <a:r>
              <a:rPr lang="en-CA" sz="3200" b="1" dirty="0" smtClean="0">
                <a:effectLst/>
              </a:rPr>
              <a:t>discussion Questions…</a:t>
            </a:r>
            <a:br>
              <a:rPr lang="en-CA" sz="3200" b="1" dirty="0" smtClean="0">
                <a:effectLst/>
              </a:rPr>
            </a:br>
            <a:r>
              <a:rPr lang="en-CA" sz="3200" b="1" dirty="0" smtClean="0">
                <a:effectLst/>
              </a:rPr>
              <a:t>through </a:t>
            </a:r>
            <a:r>
              <a:rPr lang="en-CA" sz="3200" b="1" dirty="0">
                <a:effectLst/>
              </a:rPr>
              <a:t>a Catholic Lens</a:t>
            </a:r>
            <a:r>
              <a:rPr lang="en-CA" sz="3200" dirty="0">
                <a:effectLst/>
              </a:rPr>
              <a:t/>
            </a:r>
            <a:br>
              <a:rPr lang="en-CA" sz="3200" dirty="0">
                <a:effectLst/>
              </a:rPr>
            </a:br>
            <a:r>
              <a:rPr lang="en-CA" sz="3200" dirty="0" smtClean="0">
                <a:effectLst/>
              </a:rPr>
              <a:t/>
            </a:r>
            <a:br>
              <a:rPr lang="en-CA" sz="3200" dirty="0" smtClean="0">
                <a:effectLst/>
              </a:rPr>
            </a:br>
            <a:endParaRPr lang="en-CA" sz="3200" dirty="0">
              <a:effectLst/>
            </a:endParaRPr>
          </a:p>
        </p:txBody>
      </p:sp>
    </p:spTree>
    <p:extLst>
      <p:ext uri="{BB962C8B-B14F-4D97-AF65-F5344CB8AC3E}">
        <p14:creationId xmlns:p14="http://schemas.microsoft.com/office/powerpoint/2010/main" val="890461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590800"/>
            <a:ext cx="8458200" cy="1222375"/>
          </a:xfrm>
        </p:spPr>
        <p:txBody>
          <a:bodyPr/>
          <a:lstStyle/>
          <a:p>
            <a:r>
              <a:rPr lang="en-US" dirty="0" smtClean="0"/>
              <a:t>Case Study #3</a:t>
            </a:r>
            <a:endParaRPr lang="en-US" dirty="0"/>
          </a:p>
        </p:txBody>
      </p:sp>
      <p:sp>
        <p:nvSpPr>
          <p:cNvPr id="5" name="Subtitle 4"/>
          <p:cNvSpPr>
            <a:spLocks noGrp="1"/>
          </p:cNvSpPr>
          <p:nvPr>
            <p:ph type="subTitle" idx="1"/>
          </p:nvPr>
        </p:nvSpPr>
        <p:spPr>
          <a:xfrm>
            <a:off x="457200" y="3733800"/>
            <a:ext cx="8001000" cy="1752600"/>
          </a:xfrm>
        </p:spPr>
        <p:txBody>
          <a:bodyPr>
            <a:normAutofit/>
          </a:bodyPr>
          <a:lstStyle/>
          <a:p>
            <a:r>
              <a:rPr lang="en-US" b="1" dirty="0" smtClean="0"/>
              <a:t>What does your Facebook page say about you?</a:t>
            </a:r>
            <a:endParaRPr lang="en-US" dirty="0"/>
          </a:p>
        </p:txBody>
      </p:sp>
    </p:spTree>
    <p:extLst>
      <p:ext uri="{BB962C8B-B14F-4D97-AF65-F5344CB8AC3E}">
        <p14:creationId xmlns:p14="http://schemas.microsoft.com/office/powerpoint/2010/main" val="759465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#3:</a:t>
            </a:r>
            <a:br>
              <a:rPr lang="en-US" dirty="0" smtClean="0"/>
            </a:br>
            <a:r>
              <a:rPr lang="en-US" dirty="0" smtClean="0"/>
              <a:t>The scenario</a:t>
            </a:r>
            <a:endParaRPr lang="en-US" dirty="0"/>
          </a:p>
        </p:txBody>
      </p:sp>
      <p:sp>
        <p:nvSpPr>
          <p:cNvPr id="3" name="Content Placeholder 2"/>
          <p:cNvSpPr>
            <a:spLocks noGrp="1"/>
          </p:cNvSpPr>
          <p:nvPr>
            <p:ph idx="1"/>
          </p:nvPr>
        </p:nvSpPr>
        <p:spPr>
          <a:xfrm>
            <a:off x="304800" y="1554162"/>
            <a:ext cx="8229600" cy="4525963"/>
          </a:xfrm>
        </p:spPr>
        <p:txBody>
          <a:bodyPr>
            <a:normAutofit fontScale="62500" lnSpcReduction="20000"/>
          </a:bodyPr>
          <a:lstStyle/>
          <a:p>
            <a:pPr marL="0" indent="0">
              <a:buNone/>
            </a:pPr>
            <a:r>
              <a:rPr lang="en-CA" dirty="0"/>
              <a:t>Seventeen year old high school student Michelle is a big fan of Facebook. She posts to her wall almost continuously through the week, but she is a particularly active Facebook fan on weekends as she shares the highlights of her social life. She often posts pictures of her and her friends at parties, dances, and other social events.  Additionally, she does not self-censor and frequently uses swear words to describe how she feels. Like many teens her age, she does not think about the long term effects of posting her social life online nor does she worry about privacy settings on Facebook and other social media tools.</a:t>
            </a:r>
            <a:br>
              <a:rPr lang="en-CA" dirty="0"/>
            </a:br>
            <a:r>
              <a:rPr lang="en-CA" dirty="0"/>
              <a:t/>
            </a:r>
            <a:br>
              <a:rPr lang="en-CA" dirty="0"/>
            </a:br>
            <a:r>
              <a:rPr lang="en-CA" dirty="0"/>
              <a:t>As a seventeen year old nearing the end of her time in high school, Michelle will soon begin to apply to universities, colleges, and for scholarships, not to mention for a job while at a post-secondary school.  Many universities, colleges, and scholarship-granting agencies now routinely check future-students’ Facebook pages to learn more about the person.  Employers have also turned to screening applicants for jobs using social media tools like Facebook.</a:t>
            </a:r>
            <a:endParaRPr lang="en-US" dirty="0"/>
          </a:p>
        </p:txBody>
      </p:sp>
    </p:spTree>
    <p:extLst>
      <p:ext uri="{BB962C8B-B14F-4D97-AF65-F5344CB8AC3E}">
        <p14:creationId xmlns:p14="http://schemas.microsoft.com/office/powerpoint/2010/main" val="3590890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729" y="2288924"/>
            <a:ext cx="8686800" cy="4525963"/>
          </a:xfrm>
        </p:spPr>
        <p:txBody>
          <a:bodyPr>
            <a:normAutofit fontScale="85000" lnSpcReduction="20000"/>
          </a:bodyPr>
          <a:lstStyle/>
          <a:p>
            <a:pPr marL="0" indent="0">
              <a:buNone/>
            </a:pPr>
            <a:r>
              <a:rPr lang="en-US" dirty="0"/>
              <a:t>1. What advice would you give to Michelle for posting on her Facebook page.  </a:t>
            </a:r>
            <a:br>
              <a:rPr lang="en-US" dirty="0"/>
            </a:br>
            <a:r>
              <a:rPr lang="en-US" dirty="0"/>
              <a:t/>
            </a:r>
            <a:br>
              <a:rPr lang="en-US" dirty="0"/>
            </a:br>
            <a:r>
              <a:rPr lang="en-US" dirty="0"/>
              <a:t>2. How could Michelle protect herself online while still sharing with her community of friends?</a:t>
            </a:r>
            <a:br>
              <a:rPr lang="en-US" dirty="0"/>
            </a:br>
            <a:r>
              <a:rPr lang="en-US" dirty="0"/>
              <a:t/>
            </a:r>
            <a:br>
              <a:rPr lang="en-US" dirty="0"/>
            </a:br>
            <a:r>
              <a:rPr lang="en-US" dirty="0"/>
              <a:t>3. What responsibility does Michelle have to herself, her community, and her parents in this situation?</a:t>
            </a:r>
            <a:br>
              <a:rPr lang="en-US" dirty="0"/>
            </a:br>
            <a:r>
              <a:rPr lang="en-US" dirty="0"/>
              <a:t/>
            </a:r>
            <a:br>
              <a:rPr lang="en-US" dirty="0"/>
            </a:br>
            <a:r>
              <a:rPr lang="en-US" dirty="0"/>
              <a:t>4. What are Michelle’s rights in this situation?</a:t>
            </a:r>
            <a:br>
              <a:rPr lang="en-US" dirty="0"/>
            </a:br>
            <a:r>
              <a:rPr lang="en-US" dirty="0"/>
              <a:t/>
            </a:r>
            <a:br>
              <a:rPr lang="en-US" dirty="0"/>
            </a:br>
            <a:r>
              <a:rPr lang="en-US" dirty="0"/>
              <a:t>5.   </a:t>
            </a:r>
            <a:r>
              <a:rPr lang="en-US" dirty="0" smtClean="0"/>
              <a:t>How would you advise Michelle </a:t>
            </a:r>
            <a:r>
              <a:rPr lang="en-US" dirty="0"/>
              <a:t>on how to protect her digital footprint that she is leaving online?</a:t>
            </a:r>
          </a:p>
          <a:p>
            <a:pPr marL="0" indent="0">
              <a:buNone/>
            </a:pPr>
            <a:endParaRPr lang="en-US" dirty="0"/>
          </a:p>
        </p:txBody>
      </p:sp>
      <p:sp>
        <p:nvSpPr>
          <p:cNvPr id="5" name="TextBox 4"/>
          <p:cNvSpPr txBox="1"/>
          <p:nvPr/>
        </p:nvSpPr>
        <p:spPr>
          <a:xfrm>
            <a:off x="473665" y="1052736"/>
            <a:ext cx="8352928" cy="1200329"/>
          </a:xfrm>
          <a:prstGeom prst="rect">
            <a:avLst/>
          </a:prstGeom>
          <a:noFill/>
        </p:spPr>
        <p:txBody>
          <a:bodyPr wrap="square" rtlCol="0">
            <a:spAutoFit/>
          </a:bodyPr>
          <a:lstStyle/>
          <a:p>
            <a:r>
              <a:rPr lang="en-CA" b="1" dirty="0">
                <a:solidFill>
                  <a:schemeClr val="tx2"/>
                </a:solidFill>
              </a:rPr>
              <a:t>Consider the following Catholic Social Justice Teachings when answering these questions: </a:t>
            </a:r>
            <a:r>
              <a:rPr lang="en-CA" i="1" dirty="0"/>
              <a:t>Dignity of the person, </a:t>
            </a:r>
            <a:r>
              <a:rPr lang="en-CA" i="1" dirty="0" smtClean="0"/>
              <a:t>Community </a:t>
            </a:r>
            <a:r>
              <a:rPr lang="en-CA" i="1" dirty="0"/>
              <a:t>and the Common Good, Rights and Responsibilities</a:t>
            </a:r>
            <a:endParaRPr lang="en-CA" dirty="0"/>
          </a:p>
          <a:p>
            <a:endParaRPr lang="en-CA" dirty="0"/>
          </a:p>
        </p:txBody>
      </p:sp>
      <p:sp>
        <p:nvSpPr>
          <p:cNvPr id="6" name="Title 1"/>
          <p:cNvSpPr>
            <a:spLocks noGrp="1"/>
          </p:cNvSpPr>
          <p:nvPr>
            <p:ph type="title"/>
          </p:nvPr>
        </p:nvSpPr>
        <p:spPr>
          <a:xfrm>
            <a:off x="114311" y="633636"/>
            <a:ext cx="9071636" cy="838200"/>
          </a:xfrm>
        </p:spPr>
        <p:txBody>
          <a:bodyPr>
            <a:noAutofit/>
          </a:bodyPr>
          <a:lstStyle/>
          <a:p>
            <a:r>
              <a:rPr lang="en-CA" sz="3200" b="1" dirty="0" smtClean="0">
                <a:effectLst/>
              </a:rPr>
              <a:t>discussion Questions…</a:t>
            </a:r>
            <a:br>
              <a:rPr lang="en-CA" sz="3200" b="1" dirty="0" smtClean="0">
                <a:effectLst/>
              </a:rPr>
            </a:br>
            <a:r>
              <a:rPr lang="en-CA" sz="3200" b="1" dirty="0" smtClean="0">
                <a:effectLst/>
              </a:rPr>
              <a:t>through </a:t>
            </a:r>
            <a:r>
              <a:rPr lang="en-CA" sz="3200" b="1" dirty="0">
                <a:effectLst/>
              </a:rPr>
              <a:t>a Catholic Lens</a:t>
            </a:r>
            <a:r>
              <a:rPr lang="en-CA" sz="3200" dirty="0">
                <a:effectLst/>
              </a:rPr>
              <a:t/>
            </a:r>
            <a:br>
              <a:rPr lang="en-CA" sz="3200" dirty="0">
                <a:effectLst/>
              </a:rPr>
            </a:br>
            <a:r>
              <a:rPr lang="en-CA" sz="3200" dirty="0" smtClean="0">
                <a:effectLst/>
              </a:rPr>
              <a:t/>
            </a:r>
            <a:br>
              <a:rPr lang="en-CA" sz="3200" dirty="0" smtClean="0">
                <a:effectLst/>
              </a:rPr>
            </a:br>
            <a:endParaRPr lang="en-CA" sz="3200" dirty="0">
              <a:effectLst/>
            </a:endParaRPr>
          </a:p>
        </p:txBody>
      </p:sp>
    </p:spTree>
    <p:extLst>
      <p:ext uri="{BB962C8B-B14F-4D97-AF65-F5344CB8AC3E}">
        <p14:creationId xmlns:p14="http://schemas.microsoft.com/office/powerpoint/2010/main" val="4005167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86800" cy="533400"/>
          </a:xfrm>
        </p:spPr>
        <p:txBody>
          <a:bodyPr>
            <a:normAutofit fontScale="90000"/>
          </a:bodyPr>
          <a:lstStyle/>
          <a:p>
            <a:r>
              <a:rPr lang="en-US" dirty="0" smtClean="0"/>
              <a:t/>
            </a:r>
            <a:br>
              <a:rPr lang="en-US" dirty="0" smtClean="0"/>
            </a:br>
            <a:r>
              <a:rPr lang="en-US" b="1" dirty="0" smtClean="0">
                <a:effectLst/>
              </a:rPr>
              <a:t>Resource </a:t>
            </a:r>
            <a:r>
              <a:rPr lang="en-US" b="1" dirty="0">
                <a:effectLst/>
              </a:rPr>
              <a:t>List</a:t>
            </a:r>
            <a:r>
              <a:rPr lang="en-US" dirty="0">
                <a:effectLst/>
              </a:rPr>
              <a:t/>
            </a:r>
            <a:br>
              <a:rPr lang="en-US" dirty="0">
                <a:effectLst/>
              </a:rPr>
            </a:br>
            <a:endParaRPr lang="en-US" dirty="0"/>
          </a:p>
        </p:txBody>
      </p:sp>
      <p:sp>
        <p:nvSpPr>
          <p:cNvPr id="3" name="Content Placeholder 2"/>
          <p:cNvSpPr>
            <a:spLocks noGrp="1"/>
          </p:cNvSpPr>
          <p:nvPr>
            <p:ph idx="1"/>
          </p:nvPr>
        </p:nvSpPr>
        <p:spPr>
          <a:xfrm>
            <a:off x="304800" y="1371600"/>
            <a:ext cx="8686800" cy="4708525"/>
          </a:xfrm>
        </p:spPr>
        <p:txBody>
          <a:bodyPr>
            <a:normAutofit fontScale="55000" lnSpcReduction="20000"/>
          </a:bodyPr>
          <a:lstStyle/>
          <a:p>
            <a:pPr marL="0" indent="0">
              <a:buNone/>
            </a:pPr>
            <a:r>
              <a:rPr lang="en-US" sz="2500" b="1" dirty="0">
                <a:latin typeface="Arial" pitchFamily="34" charset="0"/>
                <a:cs typeface="Arial" pitchFamily="34" charset="0"/>
              </a:rPr>
              <a:t>CBC Documentary Facebook Follies </a:t>
            </a:r>
            <a:r>
              <a:rPr lang="en-US" sz="2500" b="1" dirty="0">
                <a:latin typeface="Arial" pitchFamily="34" charset="0"/>
                <a:cs typeface="Arial" pitchFamily="34" charset="0"/>
                <a:hlinkClick r:id="rId2"/>
              </a:rPr>
              <a:t>Trailer/Preview on </a:t>
            </a:r>
            <a:r>
              <a:rPr lang="en-US" sz="2500" b="1" dirty="0" smtClean="0">
                <a:latin typeface="Arial" pitchFamily="34" charset="0"/>
                <a:cs typeface="Arial" pitchFamily="34" charset="0"/>
                <a:hlinkClick r:id="rId2"/>
              </a:rPr>
              <a:t>Youtube.com</a:t>
            </a:r>
            <a:r>
              <a:rPr lang="en-US" sz="2500" b="1" dirty="0" smtClean="0">
                <a:latin typeface="Arial" pitchFamily="34" charset="0"/>
                <a:cs typeface="Arial" pitchFamily="34" charset="0"/>
              </a:rPr>
              <a:t>  (</a:t>
            </a:r>
            <a:r>
              <a:rPr lang="en-US" sz="2500" u="sng" dirty="0" smtClean="0">
                <a:latin typeface="Arial" pitchFamily="34" charset="0"/>
                <a:cs typeface="Arial" pitchFamily="34" charset="0"/>
                <a:hlinkClick r:id="rId2"/>
              </a:rPr>
              <a:t>http</a:t>
            </a:r>
            <a:r>
              <a:rPr lang="en-US" sz="2500" u="sng" dirty="0">
                <a:latin typeface="Arial" pitchFamily="34" charset="0"/>
                <a:cs typeface="Arial" pitchFamily="34" charset="0"/>
                <a:hlinkClick r:id="rId2"/>
              </a:rPr>
              <a:t>://</a:t>
            </a:r>
            <a:r>
              <a:rPr lang="en-US" sz="2500" u="sng" dirty="0" smtClean="0">
                <a:latin typeface="Arial" pitchFamily="34" charset="0"/>
                <a:cs typeface="Arial" pitchFamily="34" charset="0"/>
                <a:hlinkClick r:id="rId2"/>
              </a:rPr>
              <a:t>youtu.be/5_qjkSS1-3M</a:t>
            </a:r>
            <a:r>
              <a:rPr lang="en-US" sz="2500" u="sng" dirty="0" smtClean="0">
                <a:latin typeface="Arial" pitchFamily="34" charset="0"/>
                <a:cs typeface="Arial" pitchFamily="34" charset="0"/>
              </a:rPr>
              <a:t>)</a:t>
            </a:r>
            <a:r>
              <a:rPr lang="en-US" sz="2500" dirty="0">
                <a:latin typeface="Arial" pitchFamily="34" charset="0"/>
                <a:cs typeface="Arial" pitchFamily="34" charset="0"/>
              </a:rPr>
              <a:t/>
            </a:r>
            <a:br>
              <a:rPr lang="en-US" sz="2500" dirty="0">
                <a:latin typeface="Arial" pitchFamily="34" charset="0"/>
                <a:cs typeface="Arial" pitchFamily="34" charset="0"/>
              </a:rPr>
            </a:br>
            <a:endParaRPr lang="en-US" sz="2500" dirty="0" smtClean="0">
              <a:latin typeface="Arial" pitchFamily="34" charset="0"/>
              <a:cs typeface="Arial" pitchFamily="34" charset="0"/>
            </a:endParaRPr>
          </a:p>
          <a:p>
            <a:pPr marL="0" indent="0">
              <a:buNone/>
            </a:pPr>
            <a:r>
              <a:rPr lang="en-US" sz="2500" b="1" dirty="0">
                <a:latin typeface="Arial" pitchFamily="34" charset="0"/>
                <a:cs typeface="Arial" pitchFamily="34" charset="0"/>
              </a:rPr>
              <a:t>“</a:t>
            </a:r>
            <a:r>
              <a:rPr lang="en-US" sz="2500" b="1" dirty="0">
                <a:latin typeface="Arial" pitchFamily="34" charset="0"/>
                <a:cs typeface="Arial" pitchFamily="34" charset="0"/>
                <a:hlinkClick r:id="rId3"/>
              </a:rPr>
              <a:t>10 New Privacy Settings Every Facebook User Should Know</a:t>
            </a:r>
            <a:r>
              <a:rPr lang="en-US" sz="2500" b="1" dirty="0">
                <a:latin typeface="Arial" pitchFamily="34" charset="0"/>
                <a:cs typeface="Arial" pitchFamily="34" charset="0"/>
              </a:rPr>
              <a:t>”</a:t>
            </a:r>
            <a:r>
              <a:rPr lang="en-US" sz="2500" dirty="0">
                <a:latin typeface="Arial" pitchFamily="34" charset="0"/>
                <a:cs typeface="Arial" pitchFamily="34" charset="0"/>
              </a:rPr>
              <a:t/>
            </a:r>
            <a:br>
              <a:rPr lang="en-US" sz="2500" dirty="0">
                <a:latin typeface="Arial" pitchFamily="34" charset="0"/>
                <a:cs typeface="Arial" pitchFamily="34" charset="0"/>
              </a:rPr>
            </a:br>
            <a:r>
              <a:rPr lang="en-US" sz="2500" dirty="0">
                <a:latin typeface="Arial" pitchFamily="34" charset="0"/>
                <a:cs typeface="Arial" pitchFamily="34" charset="0"/>
              </a:rPr>
              <a:t>From</a:t>
            </a:r>
            <a:r>
              <a:rPr lang="en-US" sz="2500" dirty="0">
                <a:latin typeface="Arial" pitchFamily="34" charset="0"/>
                <a:cs typeface="Arial" pitchFamily="34" charset="0"/>
                <a:hlinkClick r:id="rId3"/>
              </a:rPr>
              <a:t> </a:t>
            </a:r>
            <a:r>
              <a:rPr lang="en-US" sz="2500" u="sng" dirty="0">
                <a:latin typeface="Arial" pitchFamily="34" charset="0"/>
                <a:cs typeface="Arial" pitchFamily="34" charset="0"/>
                <a:hlinkClick r:id="rId3"/>
              </a:rPr>
              <a:t>http://</a:t>
            </a:r>
            <a:r>
              <a:rPr lang="en-US" sz="2500" u="sng" dirty="0" smtClean="0">
                <a:latin typeface="Arial" pitchFamily="34" charset="0"/>
                <a:cs typeface="Arial" pitchFamily="34" charset="0"/>
                <a:hlinkClick r:id="rId3"/>
              </a:rPr>
              <a:t>www.allfacebook.com/facebook-privacy-new-2009-12</a:t>
            </a:r>
            <a:endParaRPr lang="en-US" sz="2500" u="sng" dirty="0" smtClean="0">
              <a:latin typeface="Arial" pitchFamily="34" charset="0"/>
              <a:cs typeface="Arial" pitchFamily="34" charset="0"/>
            </a:endParaRPr>
          </a:p>
          <a:p>
            <a:pPr marL="0" indent="0">
              <a:buNone/>
            </a:pPr>
            <a:endParaRPr lang="en-US" sz="2500" dirty="0">
              <a:latin typeface="Arial" pitchFamily="34" charset="0"/>
              <a:cs typeface="Arial" pitchFamily="34" charset="0"/>
            </a:endParaRPr>
          </a:p>
          <a:p>
            <a:pPr marL="0" indent="0">
              <a:buNone/>
            </a:pPr>
            <a:r>
              <a:rPr lang="en-US" sz="2500" dirty="0">
                <a:latin typeface="Arial" pitchFamily="34" charset="0"/>
                <a:cs typeface="Arial" pitchFamily="34" charset="0"/>
                <a:hlinkClick r:id="rId4"/>
              </a:rPr>
              <a:t>Creative Commons</a:t>
            </a:r>
            <a:endParaRPr lang="en-US" sz="2500" dirty="0">
              <a:latin typeface="Arial" pitchFamily="34" charset="0"/>
              <a:cs typeface="Arial" pitchFamily="34" charset="0"/>
            </a:endParaRPr>
          </a:p>
          <a:p>
            <a:pPr marL="0" indent="0">
              <a:buNone/>
            </a:pPr>
            <a:r>
              <a:rPr lang="en-US" sz="2500" i="1" dirty="0">
                <a:latin typeface="Arial" pitchFamily="34" charset="0"/>
                <a:cs typeface="Arial" pitchFamily="34" charset="0"/>
              </a:rPr>
              <a:t>A </a:t>
            </a:r>
            <a:r>
              <a:rPr lang="en-US" sz="2500" b="1" i="1" dirty="0">
                <a:latin typeface="Arial" pitchFamily="34" charset="0"/>
                <a:cs typeface="Arial" pitchFamily="34" charset="0"/>
              </a:rPr>
              <a:t>non-profit</a:t>
            </a:r>
            <a:r>
              <a:rPr lang="en-US" sz="2500" i="1" dirty="0">
                <a:latin typeface="Arial" pitchFamily="34" charset="0"/>
                <a:cs typeface="Arial" pitchFamily="34" charset="0"/>
              </a:rPr>
              <a:t> corporation that makes it easier for people to share</a:t>
            </a:r>
            <a:endParaRPr lang="en-US" sz="2500" dirty="0">
              <a:latin typeface="Arial" pitchFamily="34" charset="0"/>
              <a:cs typeface="Arial" pitchFamily="34" charset="0"/>
            </a:endParaRPr>
          </a:p>
          <a:p>
            <a:pPr marL="0" indent="0">
              <a:buNone/>
            </a:pPr>
            <a:r>
              <a:rPr lang="en-US" sz="2500" i="1" dirty="0">
                <a:latin typeface="Arial" pitchFamily="34" charset="0"/>
                <a:cs typeface="Arial" pitchFamily="34" charset="0"/>
              </a:rPr>
              <a:t>and build upon the work of others, consistent with the rules of copyright.</a:t>
            </a:r>
            <a:endParaRPr lang="en-US" sz="2500" dirty="0">
              <a:latin typeface="Arial" pitchFamily="34" charset="0"/>
              <a:cs typeface="Arial" pitchFamily="34" charset="0"/>
            </a:endParaRPr>
          </a:p>
          <a:p>
            <a:endParaRPr lang="en-US" sz="2500" dirty="0">
              <a:latin typeface="Arial" pitchFamily="34" charset="0"/>
              <a:cs typeface="Arial" pitchFamily="34" charset="0"/>
            </a:endParaRPr>
          </a:p>
          <a:p>
            <a:pPr marL="0" indent="0">
              <a:buNone/>
            </a:pPr>
            <a:r>
              <a:rPr lang="en-US" sz="2500" dirty="0">
                <a:latin typeface="Arial" pitchFamily="34" charset="0"/>
                <a:cs typeface="Arial" pitchFamily="34" charset="0"/>
                <a:hlinkClick r:id="rId5"/>
              </a:rPr>
              <a:t>Creative Commons: What Every Educator Needs to Know </a:t>
            </a:r>
            <a:r>
              <a:rPr lang="en-US" sz="2500" dirty="0">
                <a:latin typeface="Arial" pitchFamily="34" charset="0"/>
                <a:cs typeface="Arial" pitchFamily="34" charset="0"/>
              </a:rPr>
              <a:t>- by Rodd </a:t>
            </a:r>
            <a:r>
              <a:rPr lang="en-US" sz="2500" dirty="0" err="1">
                <a:latin typeface="Arial" pitchFamily="34" charset="0"/>
                <a:cs typeface="Arial" pitchFamily="34" charset="0"/>
              </a:rPr>
              <a:t>Lucier</a:t>
            </a:r>
            <a:endParaRPr lang="en-US" sz="2500" dirty="0">
              <a:latin typeface="Arial" pitchFamily="34" charset="0"/>
              <a:cs typeface="Arial" pitchFamily="34" charset="0"/>
            </a:endParaRPr>
          </a:p>
          <a:p>
            <a:pPr marL="0" indent="0">
              <a:buNone/>
            </a:pPr>
            <a:endParaRPr lang="en-US" sz="2500" dirty="0">
              <a:latin typeface="Arial" pitchFamily="34" charset="0"/>
              <a:cs typeface="Arial" pitchFamily="34" charset="0"/>
            </a:endParaRPr>
          </a:p>
          <a:p>
            <a:pPr marL="0" indent="0">
              <a:buNone/>
            </a:pPr>
            <a:r>
              <a:rPr lang="en-US" sz="2500" dirty="0">
                <a:latin typeface="Arial" pitchFamily="34" charset="0"/>
                <a:cs typeface="Arial" pitchFamily="34" charset="0"/>
                <a:hlinkClick r:id="rId6"/>
              </a:rPr>
              <a:t>Flickr-Creative </a:t>
            </a:r>
            <a:r>
              <a:rPr lang="en-US" sz="2500" dirty="0">
                <a:latin typeface="Arial" pitchFamily="34" charset="0"/>
                <a:cs typeface="Arial" pitchFamily="34" charset="0"/>
              </a:rPr>
              <a:t>Commons</a:t>
            </a:r>
          </a:p>
          <a:p>
            <a:pPr marL="0" indent="0">
              <a:buNone/>
            </a:pPr>
            <a:r>
              <a:rPr lang="en-US" sz="2500" i="1" dirty="0">
                <a:latin typeface="Arial" pitchFamily="34" charset="0"/>
                <a:cs typeface="Arial" pitchFamily="34" charset="0"/>
              </a:rPr>
              <a:t>Many Flickr users have chosen to offer their work under a Creative Commons </a:t>
            </a:r>
            <a:r>
              <a:rPr lang="en-US" sz="2500" i="1" dirty="0" err="1">
                <a:latin typeface="Arial" pitchFamily="34" charset="0"/>
                <a:cs typeface="Arial" pitchFamily="34" charset="0"/>
              </a:rPr>
              <a:t>license,and</a:t>
            </a:r>
            <a:r>
              <a:rPr lang="en-US" sz="2500" i="1" dirty="0">
                <a:latin typeface="Arial" pitchFamily="34" charset="0"/>
                <a:cs typeface="Arial" pitchFamily="34" charset="0"/>
              </a:rPr>
              <a:t> you can browse or search through content under each type of license.</a:t>
            </a:r>
          </a:p>
          <a:p>
            <a:pPr marL="0" indent="0">
              <a:buNone/>
            </a:pPr>
            <a:endParaRPr lang="en-US" sz="2500" i="1" dirty="0">
              <a:latin typeface="Arial" pitchFamily="34" charset="0"/>
              <a:cs typeface="Arial" pitchFamily="34" charset="0"/>
            </a:endParaRPr>
          </a:p>
          <a:p>
            <a:pPr marL="0" indent="0">
              <a:buNone/>
            </a:pPr>
            <a:r>
              <a:rPr lang="en-US" sz="2500" dirty="0">
                <a:latin typeface="Arial" pitchFamily="34" charset="0"/>
                <a:cs typeface="Arial" pitchFamily="34" charset="0"/>
                <a:hlinkClick r:id="rId7"/>
              </a:rPr>
              <a:t>Copyright Matters:  </a:t>
            </a:r>
            <a:r>
              <a:rPr lang="en-US" sz="2500" i="1" dirty="0">
                <a:latin typeface="Arial" pitchFamily="34" charset="0"/>
                <a:cs typeface="Arial" pitchFamily="34" charset="0"/>
                <a:hlinkClick r:id="rId7"/>
              </a:rPr>
              <a:t>Some Key Questions and Answers for Teachers</a:t>
            </a:r>
            <a:endParaRPr lang="en-US" sz="2500" i="1" dirty="0">
              <a:latin typeface="Arial" pitchFamily="34" charset="0"/>
              <a:cs typeface="Arial" pitchFamily="34" charset="0"/>
            </a:endParaRPr>
          </a:p>
          <a:p>
            <a:pPr marL="0" indent="0">
              <a:buNone/>
            </a:pPr>
            <a:endParaRPr lang="en-US" sz="2500" i="1" dirty="0">
              <a:latin typeface="Arial" pitchFamily="34" charset="0"/>
              <a:cs typeface="Arial" pitchFamily="34" charset="0"/>
            </a:endParaRPr>
          </a:p>
          <a:p>
            <a:pPr marL="0" indent="0">
              <a:buNone/>
            </a:pPr>
            <a:r>
              <a:rPr lang="en-US" sz="2500" dirty="0">
                <a:latin typeface="Arial" pitchFamily="34" charset="0"/>
                <a:cs typeface="Arial" pitchFamily="34" charset="0"/>
                <a:hlinkClick r:id="rId8"/>
              </a:rPr>
              <a:t>Digital Citizenship and Creative Content Program</a:t>
            </a:r>
            <a:endParaRPr lang="en-US" sz="2500" dirty="0">
              <a:latin typeface="Arial" pitchFamily="34" charset="0"/>
              <a:cs typeface="Arial" pitchFamily="34" charset="0"/>
            </a:endParaRPr>
          </a:p>
          <a:p>
            <a:pPr marL="0" indent="0">
              <a:buNone/>
            </a:pPr>
            <a:r>
              <a:rPr lang="en-US" sz="2500" i="1" dirty="0">
                <a:latin typeface="Arial" pitchFamily="34" charset="0"/>
                <a:cs typeface="Arial" pitchFamily="34" charset="0"/>
              </a:rPr>
              <a:t>The Digital Citizenship and Creative Content program is a free, turnkey instructional program.</a:t>
            </a:r>
            <a:endParaRPr lang="en-US" sz="2500" dirty="0">
              <a:latin typeface="Arial" pitchFamily="34" charset="0"/>
              <a:cs typeface="Arial" pitchFamily="34" charset="0"/>
            </a:endParaRPr>
          </a:p>
          <a:p>
            <a:pPr marL="0" indent="0">
              <a:buNone/>
            </a:pPr>
            <a:r>
              <a:rPr lang="en-US" sz="2500" i="1" dirty="0">
                <a:latin typeface="Arial" pitchFamily="34" charset="0"/>
                <a:cs typeface="Arial" pitchFamily="34" charset="0"/>
              </a:rPr>
              <a:t>The goal is to create an awareness of the rights connected with creative content.</a:t>
            </a:r>
          </a:p>
          <a:p>
            <a:pPr marL="0" indent="0">
              <a:buNone/>
            </a:pPr>
            <a:endParaRPr lang="en-US" sz="2500" i="1" dirty="0">
              <a:latin typeface="Arial" pitchFamily="34" charset="0"/>
              <a:cs typeface="Arial" pitchFamily="34" charset="0"/>
            </a:endParaRPr>
          </a:p>
          <a:p>
            <a:pPr marL="0" indent="0">
              <a:buNone/>
            </a:pPr>
            <a:r>
              <a:rPr lang="en-US" sz="2500" dirty="0">
                <a:latin typeface="Arial" pitchFamily="34" charset="0"/>
                <a:cs typeface="Arial" pitchFamily="34" charset="0"/>
                <a:hlinkClick r:id="rId9"/>
              </a:rPr>
              <a:t>Classroom Provisions of the Canadian Copyright Act</a:t>
            </a:r>
            <a:endParaRPr lang="en-US" sz="2500" dirty="0">
              <a:latin typeface="Arial" pitchFamily="34" charset="0"/>
              <a:cs typeface="Arial" pitchFamily="34" charset="0"/>
            </a:endParaRPr>
          </a:p>
          <a:p>
            <a:pPr marL="0" indent="0">
              <a:buNone/>
            </a:pPr>
            <a:endParaRPr lang="en-US" dirty="0" smtClean="0"/>
          </a:p>
        </p:txBody>
      </p:sp>
    </p:spTree>
    <p:extLst>
      <p:ext uri="{BB962C8B-B14F-4D97-AF65-F5344CB8AC3E}">
        <p14:creationId xmlns:p14="http://schemas.microsoft.com/office/powerpoint/2010/main" val="2945796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i="1" dirty="0" smtClean="0"/>
              <a:t>“Do not be afraid of new technologies”</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76300" y="2438400"/>
            <a:ext cx="3048000" cy="3048000"/>
          </a:xfrm>
        </p:spPr>
      </p:pic>
      <p:sp>
        <p:nvSpPr>
          <p:cNvPr id="7" name="Content Placeholder 6"/>
          <p:cNvSpPr>
            <a:spLocks noGrp="1"/>
          </p:cNvSpPr>
          <p:nvPr>
            <p:ph sz="half" idx="2"/>
          </p:nvPr>
        </p:nvSpPr>
        <p:spPr/>
        <p:txBody>
          <a:bodyPr>
            <a:normAutofit fontScale="92500" lnSpcReduction="20000"/>
          </a:bodyPr>
          <a:lstStyle/>
          <a:p>
            <a:r>
              <a:rPr lang="en-US" i="1" dirty="0"/>
              <a:t>Do not be afraid of new technologies!  These rank among the marvelous thing — inter </a:t>
            </a:r>
            <a:r>
              <a:rPr lang="en-US" i="1" dirty="0" err="1"/>
              <a:t>mirifica</a:t>
            </a:r>
            <a:r>
              <a:rPr lang="en-US" i="1" dirty="0"/>
              <a:t> — which God has placed at our disposal to discover, to use and to make known the truth, also the truth about our dignity and about our destiny as his children, heirs of his eternal Kingdom.” 				    </a:t>
            </a:r>
            <a:endParaRPr lang="en-US" i="1" dirty="0" smtClean="0"/>
          </a:p>
          <a:p>
            <a:r>
              <a:rPr lang="en-US" i="1" dirty="0" smtClean="0"/>
              <a:t>Pope </a:t>
            </a:r>
            <a:r>
              <a:rPr lang="en-US" i="1" dirty="0"/>
              <a:t>John Paul II, 2005</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292507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100" b="1" dirty="0" smtClean="0"/>
              <a:t/>
            </a:r>
            <a:br>
              <a:rPr lang="en-CA" sz="3100" b="1" dirty="0" smtClean="0"/>
            </a:br>
            <a:r>
              <a:rPr lang="en-CA" sz="3100" b="1" dirty="0" smtClean="0"/>
              <a:t/>
            </a:r>
            <a:br>
              <a:rPr lang="en-CA" sz="3100" b="1" dirty="0" smtClean="0"/>
            </a:br>
            <a:r>
              <a:rPr lang="en-CA" sz="3100" b="1" dirty="0" smtClean="0"/>
              <a:t>Ontario Catholic Graduate Expectations </a:t>
            </a:r>
            <a:r>
              <a:rPr lang="en-CA" dirty="0" smtClean="0"/>
              <a:t/>
            </a:r>
            <a:br>
              <a:rPr lang="en-CA" dirty="0" smtClean="0"/>
            </a:br>
            <a:endParaRPr lang="en-US" dirty="0"/>
          </a:p>
        </p:txBody>
      </p:sp>
      <p:sp>
        <p:nvSpPr>
          <p:cNvPr id="3" name="Content Placeholder 2"/>
          <p:cNvSpPr>
            <a:spLocks noGrp="1"/>
          </p:cNvSpPr>
          <p:nvPr>
            <p:ph idx="1"/>
          </p:nvPr>
        </p:nvSpPr>
        <p:spPr/>
        <p:txBody>
          <a:bodyPr/>
          <a:lstStyle/>
          <a:p>
            <a:r>
              <a:rPr lang="en-CA" dirty="0" smtClean="0"/>
              <a:t>As members of a Catholic school community, we are called to be </a:t>
            </a:r>
            <a:r>
              <a:rPr lang="en-CA" b="1" dirty="0" smtClean="0"/>
              <a:t>self-directed, responsible, lifelong learners. </a:t>
            </a:r>
            <a:r>
              <a:rPr lang="en-CA" dirty="0" smtClean="0"/>
              <a:t>This means we can apply effective communication, decision-making, problem-solving, time and resource management skills.</a:t>
            </a:r>
            <a:br>
              <a:rPr lang="en-CA" dirty="0" smtClean="0"/>
            </a:br>
            <a:endParaRPr lang="en-CA" dirty="0" smtClean="0"/>
          </a:p>
          <a:p>
            <a:pPr marL="0" indent="0">
              <a:buNone/>
            </a:pPr>
            <a:endParaRPr lang="en-US" dirty="0"/>
          </a:p>
        </p:txBody>
      </p:sp>
      <p:pic>
        <p:nvPicPr>
          <p:cNvPr id="1026" name="Picture 2" descr="C:\Users\Rachel Skillen\AppData\Local\Microsoft\Windows\Temporary Internet Files\Content.IE5\2UD3645X\MC90043639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962398"/>
            <a:ext cx="1905000" cy="2612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600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Questions for Digital Citizenship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9256419"/>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1923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instructions	</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Read the case study that you have been provided</a:t>
            </a:r>
          </a:p>
          <a:p>
            <a:r>
              <a:rPr lang="en-US" dirty="0" smtClean="0"/>
              <a:t>Explore the scenario and issues</a:t>
            </a:r>
          </a:p>
          <a:p>
            <a:r>
              <a:rPr lang="en-US" dirty="0" smtClean="0"/>
              <a:t>Work together to answer the discussion questions</a:t>
            </a:r>
          </a:p>
          <a:p>
            <a:r>
              <a:rPr lang="en-US" dirty="0" smtClean="0"/>
              <a:t>Be prepared to share about your case study with the class</a:t>
            </a:r>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6025" y="1905000"/>
            <a:ext cx="3661261" cy="3505200"/>
          </a:xfrm>
        </p:spPr>
      </p:pic>
    </p:spTree>
    <p:extLst>
      <p:ext uri="{BB962C8B-B14F-4D97-AF65-F5344CB8AC3E}">
        <p14:creationId xmlns:p14="http://schemas.microsoft.com/office/powerpoint/2010/main" val="421537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590800"/>
            <a:ext cx="8458200" cy="1222375"/>
          </a:xfrm>
        </p:spPr>
        <p:txBody>
          <a:bodyPr/>
          <a:lstStyle/>
          <a:p>
            <a:r>
              <a:rPr lang="en-US" dirty="0" smtClean="0"/>
              <a:t>Case Study #1</a:t>
            </a:r>
            <a:endParaRPr lang="en-US" dirty="0"/>
          </a:p>
        </p:txBody>
      </p:sp>
      <p:sp>
        <p:nvSpPr>
          <p:cNvPr id="5" name="Subtitle 4"/>
          <p:cNvSpPr>
            <a:spLocks noGrp="1"/>
          </p:cNvSpPr>
          <p:nvPr>
            <p:ph type="subTitle" idx="1"/>
          </p:nvPr>
        </p:nvSpPr>
        <p:spPr>
          <a:xfrm>
            <a:off x="457200" y="3733800"/>
            <a:ext cx="8001000" cy="1752600"/>
          </a:xfrm>
        </p:spPr>
        <p:txBody>
          <a:bodyPr>
            <a:normAutofit/>
          </a:bodyPr>
          <a:lstStyle/>
          <a:p>
            <a:r>
              <a:rPr lang="en-US" b="1" dirty="0"/>
              <a:t>Intellectual Property and </a:t>
            </a:r>
            <a:r>
              <a:rPr lang="en-US" b="1" dirty="0" smtClean="0"/>
              <a:t>Creative Commons</a:t>
            </a:r>
            <a:endParaRPr lang="en-US" dirty="0"/>
          </a:p>
        </p:txBody>
      </p:sp>
    </p:spTree>
    <p:extLst>
      <p:ext uri="{BB962C8B-B14F-4D97-AF65-F5344CB8AC3E}">
        <p14:creationId xmlns:p14="http://schemas.microsoft.com/office/powerpoint/2010/main" val="3216750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2800" b="1" dirty="0" smtClean="0"/>
              <a:t/>
            </a:r>
            <a:br>
              <a:rPr lang="en-CA" sz="2800" b="1" dirty="0" smtClean="0"/>
            </a:br>
            <a:r>
              <a:rPr lang="en-CA" sz="2800" b="1" dirty="0" smtClean="0"/>
              <a:t/>
            </a:r>
            <a:br>
              <a:rPr lang="en-CA" sz="2800" b="1" dirty="0" smtClean="0"/>
            </a:br>
            <a:r>
              <a:rPr lang="en-CA" sz="2800" b="1" dirty="0" smtClean="0"/>
              <a:t>Case Study #1</a:t>
            </a:r>
            <a:br>
              <a:rPr lang="en-CA" sz="2800" b="1" dirty="0" smtClean="0"/>
            </a:br>
            <a:r>
              <a:rPr lang="en-US" sz="3600" b="1" dirty="0" smtClean="0"/>
              <a:t>The Scenario</a:t>
            </a:r>
            <a:r>
              <a:rPr lang="en-US" sz="2400" dirty="0" smtClean="0"/>
              <a:t/>
            </a:r>
            <a:br>
              <a:rPr lang="en-US" sz="2400" dirty="0" smtClean="0"/>
            </a:br>
            <a:r>
              <a:rPr lang="en-CA" sz="2800" dirty="0" smtClean="0"/>
              <a:t/>
            </a:r>
            <a:br>
              <a:rPr lang="en-CA" sz="2800" dirty="0" smtClean="0"/>
            </a:br>
            <a:endParaRPr lang="en-US" sz="2800" dirty="0"/>
          </a:p>
        </p:txBody>
      </p:sp>
      <p:sp>
        <p:nvSpPr>
          <p:cNvPr id="3" name="Content Placeholder 2"/>
          <p:cNvSpPr>
            <a:spLocks noGrp="1"/>
          </p:cNvSpPr>
          <p:nvPr>
            <p:ph idx="1"/>
          </p:nvPr>
        </p:nvSpPr>
        <p:spPr>
          <a:xfrm>
            <a:off x="457200" y="1447800"/>
            <a:ext cx="8229600" cy="4678363"/>
          </a:xfrm>
        </p:spPr>
        <p:txBody>
          <a:bodyPr>
            <a:normAutofit fontScale="62500" lnSpcReduction="20000"/>
          </a:bodyPr>
          <a:lstStyle/>
          <a:p>
            <a:pPr marL="0" indent="0">
              <a:buNone/>
            </a:pPr>
            <a:r>
              <a:rPr lang="en-CA" dirty="0"/>
              <a:t>The principal of a local </a:t>
            </a:r>
            <a:r>
              <a:rPr lang="en-CA" dirty="0" smtClean="0"/>
              <a:t>school </a:t>
            </a:r>
            <a:r>
              <a:rPr lang="en-CA" dirty="0"/>
              <a:t>created a </a:t>
            </a:r>
            <a:r>
              <a:rPr lang="en-CA" dirty="0" smtClean="0"/>
              <a:t>“Student </a:t>
            </a:r>
            <a:r>
              <a:rPr lang="en-CA" dirty="0"/>
              <a:t>Share </a:t>
            </a:r>
            <a:r>
              <a:rPr lang="en-CA" dirty="0" smtClean="0"/>
              <a:t>Portal” </a:t>
            </a:r>
            <a:r>
              <a:rPr lang="en-CA" dirty="0"/>
              <a:t>on the school’s website. The Student Share Portal is a place for students to post their digital work to showcase it for the school and parent community. The Student Share Portal quickly became very popular with students and parents alike. </a:t>
            </a:r>
            <a:endParaRPr lang="en-US" dirty="0"/>
          </a:p>
          <a:p>
            <a:pPr marL="0" indent="0">
              <a:buNone/>
            </a:pPr>
            <a:endParaRPr lang="en-CA" dirty="0"/>
          </a:p>
          <a:p>
            <a:pPr marL="0" indent="0">
              <a:buNone/>
            </a:pPr>
            <a:r>
              <a:rPr lang="en-CA" dirty="0" smtClean="0"/>
              <a:t>Within </a:t>
            </a:r>
            <a:r>
              <a:rPr lang="en-CA" dirty="0"/>
              <a:t>a week of the official launch of the Student Share Portal, the principal received a phone call from </a:t>
            </a:r>
            <a:r>
              <a:rPr lang="en-CA" dirty="0" smtClean="0"/>
              <a:t>a </a:t>
            </a:r>
            <a:r>
              <a:rPr lang="en-CA" dirty="0"/>
              <a:t>music </a:t>
            </a:r>
            <a:r>
              <a:rPr lang="en-CA" dirty="0" smtClean="0"/>
              <a:t>production company</a:t>
            </a:r>
            <a:r>
              <a:rPr lang="en-CA" dirty="0"/>
              <a:t>. The representative complained that one of their recording artist’s music videos had been downloaded and used, without permission, in a student’s multimedia presentation on the school’s Student Share Portal. The music company representative said that this was a copyright violation.</a:t>
            </a:r>
            <a:br>
              <a:rPr lang="en-CA" dirty="0"/>
            </a:br>
            <a:r>
              <a:rPr lang="en-CA" dirty="0"/>
              <a:t/>
            </a:r>
            <a:br>
              <a:rPr lang="en-CA" dirty="0"/>
            </a:br>
            <a:r>
              <a:rPr lang="en-CA" dirty="0"/>
              <a:t>After further investigation, the principal learned that many students had used popular music, videos, and pictures from the internet.  Much of this material is under copyright and cannot be re-used without permission from the company.</a:t>
            </a:r>
            <a:endParaRPr lang="en-US" dirty="0"/>
          </a:p>
          <a:p>
            <a:pPr marL="0" indent="0">
              <a:buNone/>
            </a:pPr>
            <a:endParaRPr lang="en-US" dirty="0"/>
          </a:p>
        </p:txBody>
      </p:sp>
    </p:spTree>
    <p:extLst>
      <p:ext uri="{BB962C8B-B14F-4D97-AF65-F5344CB8AC3E}">
        <p14:creationId xmlns:p14="http://schemas.microsoft.com/office/powerpoint/2010/main" val="244661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729" y="2253065"/>
            <a:ext cx="8686800" cy="4525963"/>
          </a:xfrm>
        </p:spPr>
        <p:txBody>
          <a:bodyPr>
            <a:normAutofit fontScale="70000" lnSpcReduction="20000"/>
          </a:bodyPr>
          <a:lstStyle/>
          <a:p>
            <a:pPr marL="0" indent="0">
              <a:buNone/>
            </a:pPr>
            <a:r>
              <a:rPr lang="en-US" dirty="0" smtClean="0"/>
              <a:t>1. What </a:t>
            </a:r>
            <a:r>
              <a:rPr lang="en-US" dirty="0"/>
              <a:t>is intellectual property</a:t>
            </a:r>
            <a:r>
              <a:rPr lang="en-US" dirty="0" smtClean="0"/>
              <a:t>?</a:t>
            </a:r>
          </a:p>
          <a:p>
            <a:pPr marL="0" indent="0">
              <a:buNone/>
            </a:pPr>
            <a:r>
              <a:rPr lang="en-US" dirty="0" smtClean="0"/>
              <a:t> </a:t>
            </a:r>
          </a:p>
          <a:p>
            <a:pPr marL="0" indent="0">
              <a:buNone/>
            </a:pPr>
            <a:r>
              <a:rPr lang="en-US" dirty="0" smtClean="0"/>
              <a:t>2. What does it mean when something is protected by copyright?</a:t>
            </a:r>
            <a:r>
              <a:rPr lang="en-US" dirty="0"/>
              <a:t> </a:t>
            </a:r>
            <a:endParaRPr lang="en-US" dirty="0" smtClean="0"/>
          </a:p>
          <a:p>
            <a:pPr marL="0" indent="0">
              <a:buNone/>
            </a:pPr>
            <a:endParaRPr lang="en-US" dirty="0" smtClean="0"/>
          </a:p>
          <a:p>
            <a:pPr marL="514350" indent="-514350">
              <a:buAutoNum type="arabicPeriod"/>
            </a:pPr>
            <a:endParaRPr lang="en-US" dirty="0" smtClean="0"/>
          </a:p>
          <a:p>
            <a:pPr marL="0" indent="0">
              <a:buNone/>
            </a:pPr>
            <a:r>
              <a:rPr lang="en-US" dirty="0" smtClean="0"/>
              <a:t>3.  Why </a:t>
            </a:r>
            <a:r>
              <a:rPr lang="en-US" dirty="0"/>
              <a:t>do people copyright materials like songs, videos, books, photos, etc.?</a:t>
            </a:r>
            <a:r>
              <a:rPr lang="en-US" b="0" dirty="0" smtClean="0">
                <a:effectLst/>
              </a:rPr>
              <a:t/>
            </a:r>
            <a:br>
              <a:rPr lang="en-US" b="0" dirty="0" smtClean="0">
                <a:effectLst/>
              </a:rPr>
            </a:br>
            <a:r>
              <a:rPr lang="en-US" b="0" dirty="0" smtClean="0">
                <a:effectLst/>
              </a:rPr>
              <a:t/>
            </a:r>
            <a:br>
              <a:rPr lang="en-US" b="0" dirty="0" smtClean="0">
                <a:effectLst/>
              </a:rPr>
            </a:br>
            <a:r>
              <a:rPr lang="en-US" b="0" dirty="0" smtClean="0">
                <a:effectLst/>
              </a:rPr>
              <a:t>4</a:t>
            </a:r>
            <a:r>
              <a:rPr lang="en-US" dirty="0" smtClean="0"/>
              <a:t>. </a:t>
            </a:r>
            <a:r>
              <a:rPr lang="en-US" dirty="0"/>
              <a:t>How can the students involved avoid unintentional intellectual theft </a:t>
            </a:r>
            <a:r>
              <a:rPr lang="en-US" dirty="0" smtClean="0"/>
              <a:t>and breaking copyright law?</a:t>
            </a:r>
            <a:r>
              <a:rPr lang="en-US" b="0" dirty="0" smtClean="0">
                <a:effectLst/>
              </a:rPr>
              <a:t/>
            </a:r>
            <a:br>
              <a:rPr lang="en-US" b="0" dirty="0" smtClean="0">
                <a:effectLst/>
              </a:rPr>
            </a:br>
            <a:r>
              <a:rPr lang="en-US" b="0" dirty="0" smtClean="0">
                <a:effectLst/>
              </a:rPr>
              <a:t/>
            </a:r>
            <a:br>
              <a:rPr lang="en-US" b="0" dirty="0" smtClean="0">
                <a:effectLst/>
              </a:rPr>
            </a:br>
            <a:r>
              <a:rPr lang="en-US" b="0" dirty="0" smtClean="0">
                <a:effectLst/>
              </a:rPr>
              <a:t>5</a:t>
            </a:r>
            <a:r>
              <a:rPr lang="en-US" dirty="0" smtClean="0"/>
              <a:t>. </a:t>
            </a:r>
            <a:r>
              <a:rPr lang="en-US" dirty="0"/>
              <a:t> How can students help the school community move forward in respecting the intellectual property of others?</a:t>
            </a:r>
            <a:r>
              <a:rPr lang="en-US" b="0" dirty="0" smtClean="0">
                <a:effectLst/>
              </a:rPr>
              <a:t/>
            </a:r>
            <a:br>
              <a:rPr lang="en-US" b="0" dirty="0" smtClean="0">
                <a:effectLst/>
              </a:rPr>
            </a:br>
            <a:endParaRPr lang="en-US" dirty="0" smtClean="0">
              <a:effectLst/>
            </a:endParaRPr>
          </a:p>
          <a:p>
            <a:endParaRPr lang="en-US" dirty="0"/>
          </a:p>
        </p:txBody>
      </p:sp>
      <p:sp>
        <p:nvSpPr>
          <p:cNvPr id="5" name="TextBox 4"/>
          <p:cNvSpPr txBox="1"/>
          <p:nvPr/>
        </p:nvSpPr>
        <p:spPr>
          <a:xfrm>
            <a:off x="473665" y="1052736"/>
            <a:ext cx="8352928" cy="1200329"/>
          </a:xfrm>
          <a:prstGeom prst="rect">
            <a:avLst/>
          </a:prstGeom>
          <a:noFill/>
        </p:spPr>
        <p:txBody>
          <a:bodyPr wrap="square" rtlCol="0">
            <a:spAutoFit/>
          </a:bodyPr>
          <a:lstStyle/>
          <a:p>
            <a:r>
              <a:rPr lang="en-CA" b="1" dirty="0">
                <a:solidFill>
                  <a:schemeClr val="tx2"/>
                </a:solidFill>
              </a:rPr>
              <a:t>Consider the following Catholic Social Justice Teachings when answering these questions: </a:t>
            </a:r>
            <a:r>
              <a:rPr lang="en-CA" i="1" dirty="0"/>
              <a:t>Dignity of the person, </a:t>
            </a:r>
            <a:r>
              <a:rPr lang="en-CA" i="1" dirty="0" smtClean="0"/>
              <a:t>Community </a:t>
            </a:r>
            <a:r>
              <a:rPr lang="en-CA" i="1" dirty="0"/>
              <a:t>and the Common Good, Rights and Responsibilities</a:t>
            </a:r>
            <a:endParaRPr lang="en-CA" dirty="0"/>
          </a:p>
          <a:p>
            <a:endParaRPr lang="en-CA" dirty="0"/>
          </a:p>
        </p:txBody>
      </p:sp>
      <p:sp>
        <p:nvSpPr>
          <p:cNvPr id="6" name="Title 1"/>
          <p:cNvSpPr>
            <a:spLocks noGrp="1"/>
          </p:cNvSpPr>
          <p:nvPr>
            <p:ph type="title"/>
          </p:nvPr>
        </p:nvSpPr>
        <p:spPr>
          <a:xfrm>
            <a:off x="114311" y="633636"/>
            <a:ext cx="9071636" cy="838200"/>
          </a:xfrm>
        </p:spPr>
        <p:txBody>
          <a:bodyPr>
            <a:noAutofit/>
          </a:bodyPr>
          <a:lstStyle/>
          <a:p>
            <a:r>
              <a:rPr lang="en-CA" sz="3200" b="1" dirty="0" smtClean="0">
                <a:effectLst/>
              </a:rPr>
              <a:t>discussion Questions…</a:t>
            </a:r>
            <a:br>
              <a:rPr lang="en-CA" sz="3200" b="1" dirty="0" smtClean="0">
                <a:effectLst/>
              </a:rPr>
            </a:br>
            <a:r>
              <a:rPr lang="en-CA" sz="3200" b="1" dirty="0" smtClean="0">
                <a:effectLst/>
              </a:rPr>
              <a:t>through </a:t>
            </a:r>
            <a:r>
              <a:rPr lang="en-CA" sz="3200" b="1" dirty="0">
                <a:effectLst/>
              </a:rPr>
              <a:t>a Catholic Lens</a:t>
            </a:r>
            <a:r>
              <a:rPr lang="en-CA" sz="3200" dirty="0">
                <a:effectLst/>
              </a:rPr>
              <a:t/>
            </a:r>
            <a:br>
              <a:rPr lang="en-CA" sz="3200" dirty="0">
                <a:effectLst/>
              </a:rPr>
            </a:br>
            <a:r>
              <a:rPr lang="en-CA" sz="3200" dirty="0" smtClean="0">
                <a:effectLst/>
              </a:rPr>
              <a:t/>
            </a:r>
            <a:br>
              <a:rPr lang="en-CA" sz="3200" dirty="0" smtClean="0">
                <a:effectLst/>
              </a:rPr>
            </a:br>
            <a:endParaRPr lang="en-CA" sz="3200" dirty="0">
              <a:effectLst/>
            </a:endParaRPr>
          </a:p>
        </p:txBody>
      </p:sp>
    </p:spTree>
    <p:extLst>
      <p:ext uri="{BB962C8B-B14F-4D97-AF65-F5344CB8AC3E}">
        <p14:creationId xmlns:p14="http://schemas.microsoft.com/office/powerpoint/2010/main" val="1342915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590800"/>
            <a:ext cx="8458200" cy="1222375"/>
          </a:xfrm>
        </p:spPr>
        <p:txBody>
          <a:bodyPr/>
          <a:lstStyle/>
          <a:p>
            <a:r>
              <a:rPr lang="en-US" dirty="0" smtClean="0"/>
              <a:t>Case Study #2</a:t>
            </a:r>
            <a:endParaRPr lang="en-US" dirty="0"/>
          </a:p>
        </p:txBody>
      </p:sp>
      <p:sp>
        <p:nvSpPr>
          <p:cNvPr id="5" name="Subtitle 4"/>
          <p:cNvSpPr>
            <a:spLocks noGrp="1"/>
          </p:cNvSpPr>
          <p:nvPr>
            <p:ph type="subTitle" idx="1"/>
          </p:nvPr>
        </p:nvSpPr>
        <p:spPr>
          <a:xfrm>
            <a:off x="457200" y="3733800"/>
            <a:ext cx="8001000" cy="1752600"/>
          </a:xfrm>
        </p:spPr>
        <p:txBody>
          <a:bodyPr>
            <a:normAutofit/>
          </a:bodyPr>
          <a:lstStyle/>
          <a:p>
            <a:r>
              <a:rPr lang="en-US" b="1" dirty="0" smtClean="0"/>
              <a:t>Protecting and Respecting Personal Digital Information</a:t>
            </a:r>
            <a:endParaRPr lang="en-US" dirty="0"/>
          </a:p>
        </p:txBody>
      </p:sp>
    </p:spTree>
    <p:extLst>
      <p:ext uri="{BB962C8B-B14F-4D97-AF65-F5344CB8AC3E}">
        <p14:creationId xmlns:p14="http://schemas.microsoft.com/office/powerpoint/2010/main" val="615346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4624</TotalTime>
  <Words>787</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Cast Your Net</vt:lpstr>
      <vt:lpstr>“Do not be afraid of new technologies”</vt:lpstr>
      <vt:lpstr>  Ontario Catholic Graduate Expectations  </vt:lpstr>
      <vt:lpstr>Questions for Digital Citizenship</vt:lpstr>
      <vt:lpstr>Student instructions </vt:lpstr>
      <vt:lpstr>Case Study #1</vt:lpstr>
      <vt:lpstr>  Case Study #1 The Scenario  </vt:lpstr>
      <vt:lpstr>discussion Questions… through a Catholic Lens  </vt:lpstr>
      <vt:lpstr>Case Study #2</vt:lpstr>
      <vt:lpstr>Case study #2: The scenario</vt:lpstr>
      <vt:lpstr>Case study #2: The scenario continued</vt:lpstr>
      <vt:lpstr>discussion Questions… through a Catholic Lens  </vt:lpstr>
      <vt:lpstr>Case Study #3</vt:lpstr>
      <vt:lpstr>Case study #3: The scenario</vt:lpstr>
      <vt:lpstr>discussion Questions… through a Catholic Lens  </vt:lpstr>
      <vt:lpstr> Resource List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 Your Net</dc:title>
  <dc:creator>Dan Bodkin</dc:creator>
  <cp:lastModifiedBy>Dan Bodkin</cp:lastModifiedBy>
  <cp:revision>31</cp:revision>
  <dcterms:created xsi:type="dcterms:W3CDTF">2012-02-06T16:32:48Z</dcterms:created>
  <dcterms:modified xsi:type="dcterms:W3CDTF">2012-03-26T15:41:25Z</dcterms:modified>
</cp:coreProperties>
</file>