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68" r:id="rId5"/>
    <p:sldId id="269" r:id="rId6"/>
    <p:sldId id="282" r:id="rId7"/>
    <p:sldId id="284" r:id="rId8"/>
    <p:sldId id="286" r:id="rId9"/>
    <p:sldId id="289" r:id="rId10"/>
    <p:sldId id="283" r:id="rId11"/>
    <p:sldId id="288" r:id="rId12"/>
    <p:sldId id="290" r:id="rId13"/>
    <p:sldId id="29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B17699-31E1-4590-8F53-D12DC67915E4}"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582E5748-4C79-4B29-905A-19DA0A3A2E4E}">
      <dgm:prSet phldrT="[Text]" custT="1"/>
      <dgm:spPr/>
      <dgm:t>
        <a:bodyPr/>
        <a:lstStyle/>
        <a:p>
          <a:r>
            <a:rPr lang="en-US" sz="2800" dirty="0" smtClean="0"/>
            <a:t>Does your use of social media contribute to the common good?</a:t>
          </a:r>
          <a:endParaRPr lang="en-US" sz="2800" dirty="0"/>
        </a:p>
      </dgm:t>
    </dgm:pt>
    <dgm:pt modelId="{8CDA2156-FCDF-4300-9368-7DABCF6F39EB}" type="parTrans" cxnId="{0BB726C1-52B7-45B5-B7F3-B9B3A4D018D7}">
      <dgm:prSet/>
      <dgm:spPr/>
      <dgm:t>
        <a:bodyPr/>
        <a:lstStyle/>
        <a:p>
          <a:endParaRPr lang="en-US"/>
        </a:p>
      </dgm:t>
    </dgm:pt>
    <dgm:pt modelId="{A9C90FBB-AA38-477C-A6D7-EEEAB1E5D70C}" type="sibTrans" cxnId="{0BB726C1-52B7-45B5-B7F3-B9B3A4D018D7}">
      <dgm:prSet/>
      <dgm:spPr/>
      <dgm:t>
        <a:bodyPr/>
        <a:lstStyle/>
        <a:p>
          <a:endParaRPr lang="en-US"/>
        </a:p>
      </dgm:t>
    </dgm:pt>
    <dgm:pt modelId="{12490008-13A8-4DA0-B33B-D7C2DAE8A98F}">
      <dgm:prSet phldrT="[Text]" custT="1"/>
      <dgm:spPr/>
      <dgm:t>
        <a:bodyPr/>
        <a:lstStyle/>
        <a:p>
          <a:r>
            <a:rPr lang="en-US" sz="2800" dirty="0" smtClean="0"/>
            <a:t>Does your use of social media enhance the lives of others?</a:t>
          </a:r>
          <a:endParaRPr lang="en-US" sz="2800" dirty="0"/>
        </a:p>
      </dgm:t>
    </dgm:pt>
    <dgm:pt modelId="{7DA68F7C-D27F-49E4-B4E7-020EF6077736}" type="parTrans" cxnId="{FFAA69ED-7374-4336-847B-244DB5497BB2}">
      <dgm:prSet/>
      <dgm:spPr/>
      <dgm:t>
        <a:bodyPr/>
        <a:lstStyle/>
        <a:p>
          <a:endParaRPr lang="en-US"/>
        </a:p>
      </dgm:t>
    </dgm:pt>
    <dgm:pt modelId="{5D36C638-2452-4022-91A7-1484E0561CD5}" type="sibTrans" cxnId="{FFAA69ED-7374-4336-847B-244DB5497BB2}">
      <dgm:prSet/>
      <dgm:spPr/>
      <dgm:t>
        <a:bodyPr/>
        <a:lstStyle/>
        <a:p>
          <a:endParaRPr lang="en-US"/>
        </a:p>
      </dgm:t>
    </dgm:pt>
    <dgm:pt modelId="{B382486D-A720-43F9-B891-AFB7FA7B3340}">
      <dgm:prSet phldrT="[Text]" custT="1"/>
      <dgm:spPr/>
      <dgm:t>
        <a:bodyPr/>
        <a:lstStyle/>
        <a:p>
          <a:r>
            <a:rPr lang="en-US" sz="2800" dirty="0" smtClean="0"/>
            <a:t>What will your “digital footprint” show about who you are?</a:t>
          </a:r>
          <a:endParaRPr lang="en-US" sz="2800" dirty="0"/>
        </a:p>
      </dgm:t>
    </dgm:pt>
    <dgm:pt modelId="{7407BFE5-FC43-4C28-B013-322305D1ADFF}" type="parTrans" cxnId="{378DC0C1-99A6-42EF-8E25-5B56F71E5EDC}">
      <dgm:prSet/>
      <dgm:spPr/>
      <dgm:t>
        <a:bodyPr/>
        <a:lstStyle/>
        <a:p>
          <a:endParaRPr lang="en-US"/>
        </a:p>
      </dgm:t>
    </dgm:pt>
    <dgm:pt modelId="{48A09E4A-1670-49AD-8616-F62143FC34E2}" type="sibTrans" cxnId="{378DC0C1-99A6-42EF-8E25-5B56F71E5EDC}">
      <dgm:prSet/>
      <dgm:spPr/>
      <dgm:t>
        <a:bodyPr/>
        <a:lstStyle/>
        <a:p>
          <a:endParaRPr lang="en-US"/>
        </a:p>
      </dgm:t>
    </dgm:pt>
    <dgm:pt modelId="{CA65B5E2-F2CE-4F15-B333-89C512174925}" type="pres">
      <dgm:prSet presAssocID="{7AB17699-31E1-4590-8F53-D12DC67915E4}" presName="Name0" presStyleCnt="0">
        <dgm:presLayoutVars>
          <dgm:chMax val="7"/>
          <dgm:dir/>
          <dgm:animLvl val="lvl"/>
          <dgm:resizeHandles val="exact"/>
        </dgm:presLayoutVars>
      </dgm:prSet>
      <dgm:spPr/>
      <dgm:t>
        <a:bodyPr/>
        <a:lstStyle/>
        <a:p>
          <a:endParaRPr lang="en-CA"/>
        </a:p>
      </dgm:t>
    </dgm:pt>
    <dgm:pt modelId="{F2605940-05A7-4492-AC36-9AA83FC78418}" type="pres">
      <dgm:prSet presAssocID="{582E5748-4C79-4B29-905A-19DA0A3A2E4E}" presName="circle1" presStyleLbl="node1" presStyleIdx="0" presStyleCnt="3"/>
      <dgm:spPr/>
    </dgm:pt>
    <dgm:pt modelId="{891CA582-134B-43F4-B70B-054D75463425}" type="pres">
      <dgm:prSet presAssocID="{582E5748-4C79-4B29-905A-19DA0A3A2E4E}" presName="space" presStyleCnt="0"/>
      <dgm:spPr/>
    </dgm:pt>
    <dgm:pt modelId="{918E4AD5-2B3A-4B32-8890-F570A9FB2CA4}" type="pres">
      <dgm:prSet presAssocID="{582E5748-4C79-4B29-905A-19DA0A3A2E4E}" presName="rect1" presStyleLbl="alignAcc1" presStyleIdx="0" presStyleCnt="3" custScaleY="98155" custLinFactNeighborX="-529" custLinFactNeighborY="-611"/>
      <dgm:spPr/>
      <dgm:t>
        <a:bodyPr/>
        <a:lstStyle/>
        <a:p>
          <a:endParaRPr lang="en-US"/>
        </a:p>
      </dgm:t>
    </dgm:pt>
    <dgm:pt modelId="{0A5BAB22-351B-4707-976F-AFE9B3F5E06F}" type="pres">
      <dgm:prSet presAssocID="{12490008-13A8-4DA0-B33B-D7C2DAE8A98F}" presName="vertSpace2" presStyleLbl="node1" presStyleIdx="0" presStyleCnt="3"/>
      <dgm:spPr/>
    </dgm:pt>
    <dgm:pt modelId="{DD8AE57E-1AB3-49FF-A9D8-0B0B3F9883A3}" type="pres">
      <dgm:prSet presAssocID="{12490008-13A8-4DA0-B33B-D7C2DAE8A98F}" presName="circle2" presStyleLbl="node1" presStyleIdx="1" presStyleCnt="3"/>
      <dgm:spPr/>
    </dgm:pt>
    <dgm:pt modelId="{0D9EE3D5-EC99-4773-A04B-F86B8F05EA84}" type="pres">
      <dgm:prSet presAssocID="{12490008-13A8-4DA0-B33B-D7C2DAE8A98F}" presName="rect2" presStyleLbl="alignAcc1" presStyleIdx="1" presStyleCnt="3" custScaleY="84056"/>
      <dgm:spPr/>
      <dgm:t>
        <a:bodyPr/>
        <a:lstStyle/>
        <a:p>
          <a:endParaRPr lang="en-US"/>
        </a:p>
      </dgm:t>
    </dgm:pt>
    <dgm:pt modelId="{4408435B-6FB9-4C9A-9033-9DBC4C7F2EB2}" type="pres">
      <dgm:prSet presAssocID="{B382486D-A720-43F9-B891-AFB7FA7B3340}" presName="vertSpace3" presStyleLbl="node1" presStyleIdx="1" presStyleCnt="3"/>
      <dgm:spPr/>
    </dgm:pt>
    <dgm:pt modelId="{54B57255-6B76-4E01-AE97-83C0926E9960}" type="pres">
      <dgm:prSet presAssocID="{B382486D-A720-43F9-B891-AFB7FA7B3340}" presName="circle3" presStyleLbl="node1" presStyleIdx="2" presStyleCnt="3"/>
      <dgm:spPr/>
    </dgm:pt>
    <dgm:pt modelId="{0A7E5C0C-465C-4AFD-949A-1C1BE3EAECBA}" type="pres">
      <dgm:prSet presAssocID="{B382486D-A720-43F9-B891-AFB7FA7B3340}" presName="rect3" presStyleLbl="alignAcc1" presStyleIdx="2" presStyleCnt="3"/>
      <dgm:spPr/>
      <dgm:t>
        <a:bodyPr/>
        <a:lstStyle/>
        <a:p>
          <a:endParaRPr lang="en-US"/>
        </a:p>
      </dgm:t>
    </dgm:pt>
    <dgm:pt modelId="{F507B6C0-6524-4D0E-A103-6A3F887948BC}" type="pres">
      <dgm:prSet presAssocID="{582E5748-4C79-4B29-905A-19DA0A3A2E4E}" presName="rect1ParTxNoCh" presStyleLbl="alignAcc1" presStyleIdx="2" presStyleCnt="3">
        <dgm:presLayoutVars>
          <dgm:chMax val="1"/>
          <dgm:bulletEnabled val="1"/>
        </dgm:presLayoutVars>
      </dgm:prSet>
      <dgm:spPr/>
      <dgm:t>
        <a:bodyPr/>
        <a:lstStyle/>
        <a:p>
          <a:endParaRPr lang="en-US"/>
        </a:p>
      </dgm:t>
    </dgm:pt>
    <dgm:pt modelId="{B7CFAA1C-8998-45DB-86D1-58C8C0AFE2ED}" type="pres">
      <dgm:prSet presAssocID="{12490008-13A8-4DA0-B33B-D7C2DAE8A98F}" presName="rect2ParTxNoCh" presStyleLbl="alignAcc1" presStyleIdx="2" presStyleCnt="3">
        <dgm:presLayoutVars>
          <dgm:chMax val="1"/>
          <dgm:bulletEnabled val="1"/>
        </dgm:presLayoutVars>
      </dgm:prSet>
      <dgm:spPr/>
      <dgm:t>
        <a:bodyPr/>
        <a:lstStyle/>
        <a:p>
          <a:endParaRPr lang="en-US"/>
        </a:p>
      </dgm:t>
    </dgm:pt>
    <dgm:pt modelId="{446F8EFE-823C-401B-B4F7-701E03CD59D0}" type="pres">
      <dgm:prSet presAssocID="{B382486D-A720-43F9-B891-AFB7FA7B3340}" presName="rect3ParTxNoCh" presStyleLbl="alignAcc1" presStyleIdx="2" presStyleCnt="3">
        <dgm:presLayoutVars>
          <dgm:chMax val="1"/>
          <dgm:bulletEnabled val="1"/>
        </dgm:presLayoutVars>
      </dgm:prSet>
      <dgm:spPr/>
      <dgm:t>
        <a:bodyPr/>
        <a:lstStyle/>
        <a:p>
          <a:endParaRPr lang="en-US"/>
        </a:p>
      </dgm:t>
    </dgm:pt>
  </dgm:ptLst>
  <dgm:cxnLst>
    <dgm:cxn modelId="{FFAA69ED-7374-4336-847B-244DB5497BB2}" srcId="{7AB17699-31E1-4590-8F53-D12DC67915E4}" destId="{12490008-13A8-4DA0-B33B-D7C2DAE8A98F}" srcOrd="1" destOrd="0" parTransId="{7DA68F7C-D27F-49E4-B4E7-020EF6077736}" sibTransId="{5D36C638-2452-4022-91A7-1484E0561CD5}"/>
    <dgm:cxn modelId="{EA71463B-DABC-4F7E-9C13-3E6EAD7267D7}" type="presOf" srcId="{582E5748-4C79-4B29-905A-19DA0A3A2E4E}" destId="{F507B6C0-6524-4D0E-A103-6A3F887948BC}" srcOrd="1" destOrd="0" presId="urn:microsoft.com/office/officeart/2005/8/layout/target3"/>
    <dgm:cxn modelId="{C56A72BA-0FE1-4A45-8979-804EA8BBE6CC}" type="presOf" srcId="{B382486D-A720-43F9-B891-AFB7FA7B3340}" destId="{0A7E5C0C-465C-4AFD-949A-1C1BE3EAECBA}" srcOrd="0" destOrd="0" presId="urn:microsoft.com/office/officeart/2005/8/layout/target3"/>
    <dgm:cxn modelId="{997FA03B-FAD0-4041-89F7-664040C29DC7}" type="presOf" srcId="{B382486D-A720-43F9-B891-AFB7FA7B3340}" destId="{446F8EFE-823C-401B-B4F7-701E03CD59D0}" srcOrd="1" destOrd="0" presId="urn:microsoft.com/office/officeart/2005/8/layout/target3"/>
    <dgm:cxn modelId="{BAB79F90-0C44-40A0-A511-A64EF8E3879A}" type="presOf" srcId="{7AB17699-31E1-4590-8F53-D12DC67915E4}" destId="{CA65B5E2-F2CE-4F15-B333-89C512174925}" srcOrd="0" destOrd="0" presId="urn:microsoft.com/office/officeart/2005/8/layout/target3"/>
    <dgm:cxn modelId="{378DC0C1-99A6-42EF-8E25-5B56F71E5EDC}" srcId="{7AB17699-31E1-4590-8F53-D12DC67915E4}" destId="{B382486D-A720-43F9-B891-AFB7FA7B3340}" srcOrd="2" destOrd="0" parTransId="{7407BFE5-FC43-4C28-B013-322305D1ADFF}" sibTransId="{48A09E4A-1670-49AD-8616-F62143FC34E2}"/>
    <dgm:cxn modelId="{11FACF32-94EB-465E-8EB2-4D374579571B}" type="presOf" srcId="{582E5748-4C79-4B29-905A-19DA0A3A2E4E}" destId="{918E4AD5-2B3A-4B32-8890-F570A9FB2CA4}" srcOrd="0" destOrd="0" presId="urn:microsoft.com/office/officeart/2005/8/layout/target3"/>
    <dgm:cxn modelId="{7D1C1B99-CA6A-49F2-8023-640D35579CB8}" type="presOf" srcId="{12490008-13A8-4DA0-B33B-D7C2DAE8A98F}" destId="{B7CFAA1C-8998-45DB-86D1-58C8C0AFE2ED}" srcOrd="1" destOrd="0" presId="urn:microsoft.com/office/officeart/2005/8/layout/target3"/>
    <dgm:cxn modelId="{0BB726C1-52B7-45B5-B7F3-B9B3A4D018D7}" srcId="{7AB17699-31E1-4590-8F53-D12DC67915E4}" destId="{582E5748-4C79-4B29-905A-19DA0A3A2E4E}" srcOrd="0" destOrd="0" parTransId="{8CDA2156-FCDF-4300-9368-7DABCF6F39EB}" sibTransId="{A9C90FBB-AA38-477C-A6D7-EEEAB1E5D70C}"/>
    <dgm:cxn modelId="{CF5E9EFF-D65F-4785-8B45-9B8C5734ED46}" type="presOf" srcId="{12490008-13A8-4DA0-B33B-D7C2DAE8A98F}" destId="{0D9EE3D5-EC99-4773-A04B-F86B8F05EA84}" srcOrd="0" destOrd="0" presId="urn:microsoft.com/office/officeart/2005/8/layout/target3"/>
    <dgm:cxn modelId="{9FF2047C-55C9-4393-9690-7BA3EB88C4F8}" type="presParOf" srcId="{CA65B5E2-F2CE-4F15-B333-89C512174925}" destId="{F2605940-05A7-4492-AC36-9AA83FC78418}" srcOrd="0" destOrd="0" presId="urn:microsoft.com/office/officeart/2005/8/layout/target3"/>
    <dgm:cxn modelId="{8965044C-D152-4784-AB7C-F09B99BAF921}" type="presParOf" srcId="{CA65B5E2-F2CE-4F15-B333-89C512174925}" destId="{891CA582-134B-43F4-B70B-054D75463425}" srcOrd="1" destOrd="0" presId="urn:microsoft.com/office/officeart/2005/8/layout/target3"/>
    <dgm:cxn modelId="{9CE10C78-CA15-40F3-8E60-F955E83C7908}" type="presParOf" srcId="{CA65B5E2-F2CE-4F15-B333-89C512174925}" destId="{918E4AD5-2B3A-4B32-8890-F570A9FB2CA4}" srcOrd="2" destOrd="0" presId="urn:microsoft.com/office/officeart/2005/8/layout/target3"/>
    <dgm:cxn modelId="{934CCE54-94F8-4935-9F78-6CD43BEB88EE}" type="presParOf" srcId="{CA65B5E2-F2CE-4F15-B333-89C512174925}" destId="{0A5BAB22-351B-4707-976F-AFE9B3F5E06F}" srcOrd="3" destOrd="0" presId="urn:microsoft.com/office/officeart/2005/8/layout/target3"/>
    <dgm:cxn modelId="{B7C45418-F961-4773-AF9B-4B66A59A4939}" type="presParOf" srcId="{CA65B5E2-F2CE-4F15-B333-89C512174925}" destId="{DD8AE57E-1AB3-49FF-A9D8-0B0B3F9883A3}" srcOrd="4" destOrd="0" presId="urn:microsoft.com/office/officeart/2005/8/layout/target3"/>
    <dgm:cxn modelId="{46059900-3503-4218-8AFC-B4F0DE70932C}" type="presParOf" srcId="{CA65B5E2-F2CE-4F15-B333-89C512174925}" destId="{0D9EE3D5-EC99-4773-A04B-F86B8F05EA84}" srcOrd="5" destOrd="0" presId="urn:microsoft.com/office/officeart/2005/8/layout/target3"/>
    <dgm:cxn modelId="{642CECBF-9985-4971-97EC-3CA51CCE50DF}" type="presParOf" srcId="{CA65B5E2-F2CE-4F15-B333-89C512174925}" destId="{4408435B-6FB9-4C9A-9033-9DBC4C7F2EB2}" srcOrd="6" destOrd="0" presId="urn:microsoft.com/office/officeart/2005/8/layout/target3"/>
    <dgm:cxn modelId="{C2F6CDA1-BDDF-47D2-B8E8-FDAE57DB8825}" type="presParOf" srcId="{CA65B5E2-F2CE-4F15-B333-89C512174925}" destId="{54B57255-6B76-4E01-AE97-83C0926E9960}" srcOrd="7" destOrd="0" presId="urn:microsoft.com/office/officeart/2005/8/layout/target3"/>
    <dgm:cxn modelId="{BDC7ACE2-3E17-472F-96CB-02A851B3CB17}" type="presParOf" srcId="{CA65B5E2-F2CE-4F15-B333-89C512174925}" destId="{0A7E5C0C-465C-4AFD-949A-1C1BE3EAECBA}" srcOrd="8" destOrd="0" presId="urn:microsoft.com/office/officeart/2005/8/layout/target3"/>
    <dgm:cxn modelId="{05071EB7-D6B7-40F9-A474-B3298A114B6C}" type="presParOf" srcId="{CA65B5E2-F2CE-4F15-B333-89C512174925}" destId="{F507B6C0-6524-4D0E-A103-6A3F887948BC}" srcOrd="9" destOrd="0" presId="urn:microsoft.com/office/officeart/2005/8/layout/target3"/>
    <dgm:cxn modelId="{6E76C733-410C-4B26-A3F7-24F0F56F95DA}" type="presParOf" srcId="{CA65B5E2-F2CE-4F15-B333-89C512174925}" destId="{B7CFAA1C-8998-45DB-86D1-58C8C0AFE2ED}" srcOrd="10" destOrd="0" presId="urn:microsoft.com/office/officeart/2005/8/layout/target3"/>
    <dgm:cxn modelId="{DA836C4F-AB19-473A-AEA1-AE2373EF9073}" type="presParOf" srcId="{CA65B5E2-F2CE-4F15-B333-89C512174925}" destId="{446F8EFE-823C-401B-B4F7-701E03CD59D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605940-05A7-4492-AC36-9AA83FC78418}">
      <dsp:nvSpPr>
        <dsp:cNvPr id="0" name=""/>
        <dsp:cNvSpPr/>
      </dsp:nvSpPr>
      <dsp:spPr>
        <a:xfrm>
          <a:off x="0" y="60801"/>
          <a:ext cx="4937760" cy="493776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8E4AD5-2B3A-4B32-8890-F570A9FB2CA4}">
      <dsp:nvSpPr>
        <dsp:cNvPr id="0" name=""/>
        <dsp:cNvSpPr/>
      </dsp:nvSpPr>
      <dsp:spPr>
        <a:xfrm>
          <a:off x="2438405" y="76182"/>
          <a:ext cx="5760719" cy="4846658"/>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Does your use of social media contribute to the common good?</a:t>
          </a:r>
          <a:endParaRPr lang="en-US" sz="2800" kern="1200" dirty="0"/>
        </a:p>
      </dsp:txBody>
      <dsp:txXfrm>
        <a:off x="2438405" y="76182"/>
        <a:ext cx="5760719" cy="1454000"/>
      </dsp:txXfrm>
    </dsp:sp>
    <dsp:sp modelId="{DD8AE57E-1AB3-49FF-A9D8-0B0B3F9883A3}">
      <dsp:nvSpPr>
        <dsp:cNvPr id="0" name=""/>
        <dsp:cNvSpPr/>
      </dsp:nvSpPr>
      <dsp:spPr>
        <a:xfrm>
          <a:off x="864109" y="1542132"/>
          <a:ext cx="3209540" cy="320954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9EE3D5-EC99-4773-A04B-F86B8F05EA84}">
      <dsp:nvSpPr>
        <dsp:cNvPr id="0" name=""/>
        <dsp:cNvSpPr/>
      </dsp:nvSpPr>
      <dsp:spPr>
        <a:xfrm>
          <a:off x="2468880" y="1797997"/>
          <a:ext cx="5760719" cy="2697811"/>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Does your use of social media enhance the lives of others?</a:t>
          </a:r>
          <a:endParaRPr lang="en-US" sz="2800" kern="1200" dirty="0"/>
        </a:p>
      </dsp:txBody>
      <dsp:txXfrm>
        <a:off x="2468880" y="1797997"/>
        <a:ext cx="5760719" cy="1245143"/>
      </dsp:txXfrm>
    </dsp:sp>
    <dsp:sp modelId="{54B57255-6B76-4E01-AE97-83C0926E9960}">
      <dsp:nvSpPr>
        <dsp:cNvPr id="0" name=""/>
        <dsp:cNvSpPr/>
      </dsp:nvSpPr>
      <dsp:spPr>
        <a:xfrm>
          <a:off x="1728216" y="3023458"/>
          <a:ext cx="1481326" cy="1481326"/>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7E5C0C-465C-4AFD-949A-1C1BE3EAECBA}">
      <dsp:nvSpPr>
        <dsp:cNvPr id="0" name=""/>
        <dsp:cNvSpPr/>
      </dsp:nvSpPr>
      <dsp:spPr>
        <a:xfrm>
          <a:off x="2468880" y="3023458"/>
          <a:ext cx="5760719" cy="148132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What will your “digital footprint” show about who you are?</a:t>
          </a:r>
          <a:endParaRPr lang="en-US" sz="2800" kern="1200" dirty="0"/>
        </a:p>
      </dsp:txBody>
      <dsp:txXfrm>
        <a:off x="2468880" y="3023458"/>
        <a:ext cx="5760719" cy="1481326"/>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407670D-9686-4BA2-B446-E39306AE8741}" type="datetimeFigureOut">
              <a:rPr lang="en-CA" smtClean="0"/>
              <a:t>26/03/2012</a:t>
            </a:fld>
            <a:endParaRPr lang="en-CA"/>
          </a:p>
        </p:txBody>
      </p:sp>
      <p:sp>
        <p:nvSpPr>
          <p:cNvPr id="2" name="Footer Placeholder 1"/>
          <p:cNvSpPr>
            <a:spLocks noGrp="1"/>
          </p:cNvSpPr>
          <p:nvPr>
            <p:ph type="ftr" sz="quarter" idx="11"/>
          </p:nvPr>
        </p:nvSpPr>
        <p:spPr/>
        <p:txBody>
          <a:bodyPr/>
          <a:lstStyle/>
          <a:p>
            <a:endParaRPr lang="en-CA"/>
          </a:p>
        </p:txBody>
      </p:sp>
      <p:sp>
        <p:nvSpPr>
          <p:cNvPr id="15" name="Slide Number Placeholder 14"/>
          <p:cNvSpPr>
            <a:spLocks noGrp="1"/>
          </p:cNvSpPr>
          <p:nvPr>
            <p:ph type="sldNum" sz="quarter" idx="12"/>
          </p:nvPr>
        </p:nvSpPr>
        <p:spPr>
          <a:xfrm>
            <a:off x="8229600" y="6473952"/>
            <a:ext cx="758952" cy="246888"/>
          </a:xfrm>
        </p:spPr>
        <p:txBody>
          <a:bodyPr/>
          <a:lstStyle/>
          <a:p>
            <a:fld id="{11620090-CE65-42AD-B944-76DC314307D5}"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07670D-9686-4BA2-B446-E39306AE8741}" type="datetimeFigureOut">
              <a:rPr lang="en-CA" smtClean="0"/>
              <a:t>26/03/2012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1620090-CE65-42AD-B944-76DC314307D5}"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07670D-9686-4BA2-B446-E39306AE8741}" type="datetimeFigureOut">
              <a:rPr lang="en-CA" smtClean="0"/>
              <a:t>26/03/2012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1620090-CE65-42AD-B944-76DC314307D5}"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407670D-9686-4BA2-B446-E39306AE8741}" type="datetimeFigureOut">
              <a:rPr lang="en-CA" smtClean="0"/>
              <a:t>26/03/2012</a:t>
            </a:fld>
            <a:endParaRPr lang="en-CA"/>
          </a:p>
        </p:txBody>
      </p:sp>
      <p:sp>
        <p:nvSpPr>
          <p:cNvPr id="19" name="Footer Placeholder 18"/>
          <p:cNvSpPr>
            <a:spLocks noGrp="1"/>
          </p:cNvSpPr>
          <p:nvPr>
            <p:ph type="ftr" sz="quarter" idx="11"/>
          </p:nvPr>
        </p:nvSpPr>
        <p:spPr>
          <a:xfrm>
            <a:off x="3581400" y="76200"/>
            <a:ext cx="2895600" cy="288925"/>
          </a:xfrm>
        </p:spPr>
        <p:txBody>
          <a:bodyPr/>
          <a:lstStyle/>
          <a:p>
            <a:endParaRPr lang="en-CA"/>
          </a:p>
        </p:txBody>
      </p:sp>
      <p:sp>
        <p:nvSpPr>
          <p:cNvPr id="16" name="Slide Number Placeholder 15"/>
          <p:cNvSpPr>
            <a:spLocks noGrp="1"/>
          </p:cNvSpPr>
          <p:nvPr>
            <p:ph type="sldNum" sz="quarter" idx="12"/>
          </p:nvPr>
        </p:nvSpPr>
        <p:spPr>
          <a:xfrm>
            <a:off x="8229600" y="6473952"/>
            <a:ext cx="758952" cy="246888"/>
          </a:xfrm>
        </p:spPr>
        <p:txBody>
          <a:bodyPr/>
          <a:lstStyle/>
          <a:p>
            <a:fld id="{11620090-CE65-42AD-B944-76DC314307D5}"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407670D-9686-4BA2-B446-E39306AE8741}" type="datetimeFigureOut">
              <a:rPr lang="en-CA" smtClean="0"/>
              <a:t>26/03/2012</a:t>
            </a:fld>
            <a:endParaRPr lang="en-CA"/>
          </a:p>
        </p:txBody>
      </p:sp>
      <p:sp>
        <p:nvSpPr>
          <p:cNvPr id="11" name="Footer Placeholder 10"/>
          <p:cNvSpPr>
            <a:spLocks noGrp="1"/>
          </p:cNvSpPr>
          <p:nvPr>
            <p:ph type="ftr" sz="quarter" idx="11"/>
          </p:nvPr>
        </p:nvSpPr>
        <p:spPr/>
        <p:txBody>
          <a:bodyPr/>
          <a:lstStyle/>
          <a:p>
            <a:endParaRPr lang="en-CA"/>
          </a:p>
        </p:txBody>
      </p:sp>
      <p:sp>
        <p:nvSpPr>
          <p:cNvPr id="16" name="Slide Number Placeholder 15"/>
          <p:cNvSpPr>
            <a:spLocks noGrp="1"/>
          </p:cNvSpPr>
          <p:nvPr>
            <p:ph type="sldNum" sz="quarter" idx="12"/>
          </p:nvPr>
        </p:nvSpPr>
        <p:spPr/>
        <p:txBody>
          <a:bodyPr/>
          <a:lstStyle/>
          <a:p>
            <a:fld id="{11620090-CE65-42AD-B944-76DC314307D5}" type="slidenum">
              <a:rPr lang="en-CA" smtClean="0"/>
              <a:t>‹#›</a:t>
            </a:fld>
            <a:endParaRPr lang="en-CA"/>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407670D-9686-4BA2-B446-E39306AE8741}" type="datetimeFigureOut">
              <a:rPr lang="en-CA" smtClean="0"/>
              <a:t>26/03/2012</a:t>
            </a:fld>
            <a:endParaRPr lang="en-CA"/>
          </a:p>
        </p:txBody>
      </p:sp>
      <p:sp>
        <p:nvSpPr>
          <p:cNvPr id="10" name="Footer Placeholder 9"/>
          <p:cNvSpPr>
            <a:spLocks noGrp="1"/>
          </p:cNvSpPr>
          <p:nvPr>
            <p:ph type="ftr" sz="quarter" idx="11"/>
          </p:nvPr>
        </p:nvSpPr>
        <p:spPr/>
        <p:txBody>
          <a:bodyPr/>
          <a:lstStyle/>
          <a:p>
            <a:endParaRPr lang="en-CA"/>
          </a:p>
        </p:txBody>
      </p:sp>
      <p:sp>
        <p:nvSpPr>
          <p:cNvPr id="31" name="Slide Number Placeholder 30"/>
          <p:cNvSpPr>
            <a:spLocks noGrp="1"/>
          </p:cNvSpPr>
          <p:nvPr>
            <p:ph type="sldNum" sz="quarter" idx="12"/>
          </p:nvPr>
        </p:nvSpPr>
        <p:spPr/>
        <p:txBody>
          <a:bodyPr/>
          <a:lstStyle/>
          <a:p>
            <a:fld id="{11620090-CE65-42AD-B944-76DC314307D5}"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407670D-9686-4BA2-B446-E39306AE8741}" type="datetimeFigureOut">
              <a:rPr lang="en-CA" smtClean="0"/>
              <a:t>26/03/2012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229600" y="6477000"/>
            <a:ext cx="762000" cy="246888"/>
          </a:xfrm>
        </p:spPr>
        <p:txBody>
          <a:bodyPr/>
          <a:lstStyle/>
          <a:p>
            <a:fld id="{11620090-CE65-42AD-B944-76DC314307D5}" type="slidenum">
              <a:rPr lang="en-CA" smtClean="0"/>
              <a:t>‹#›</a:t>
            </a:fld>
            <a:endParaRPr lang="en-CA"/>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407670D-9686-4BA2-B446-E39306AE8741}" type="datetimeFigureOut">
              <a:rPr lang="en-CA" smtClean="0"/>
              <a:t>26/03/2012</a:t>
            </a:fld>
            <a:endParaRPr lang="en-CA"/>
          </a:p>
        </p:txBody>
      </p:sp>
      <p:sp>
        <p:nvSpPr>
          <p:cNvPr id="21" name="Footer Placeholder 20"/>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1620090-CE65-42AD-B944-76DC314307D5}"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407670D-9686-4BA2-B446-E39306AE8741}" type="datetimeFigureOut">
              <a:rPr lang="en-CA" smtClean="0"/>
              <a:t>26/03/2012</a:t>
            </a:fld>
            <a:endParaRPr lang="en-CA"/>
          </a:p>
        </p:txBody>
      </p:sp>
      <p:sp>
        <p:nvSpPr>
          <p:cNvPr id="24" name="Footer Placeholder 23"/>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1620090-CE65-42AD-B944-76DC314307D5}"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407670D-9686-4BA2-B446-E39306AE8741}" type="datetimeFigureOut">
              <a:rPr lang="en-CA" smtClean="0"/>
              <a:t>26/03/2012</a:t>
            </a:fld>
            <a:endParaRPr lang="en-CA"/>
          </a:p>
        </p:txBody>
      </p:sp>
      <p:sp>
        <p:nvSpPr>
          <p:cNvPr id="29" name="Footer Placeholder 28"/>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1620090-CE65-42AD-B944-76DC314307D5}"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407670D-9686-4BA2-B446-E39306AE8741}" type="datetimeFigureOut">
              <a:rPr lang="en-CA" smtClean="0"/>
              <a:t>26/03/2012</a:t>
            </a:fld>
            <a:endParaRPr lang="en-CA"/>
          </a:p>
        </p:txBody>
      </p:sp>
      <p:sp>
        <p:nvSpPr>
          <p:cNvPr id="5" name="Footer Placeholder 4"/>
          <p:cNvSpPr>
            <a:spLocks noGrp="1"/>
          </p:cNvSpPr>
          <p:nvPr>
            <p:ph type="ftr" sz="quarter" idx="11"/>
          </p:nvPr>
        </p:nvSpPr>
        <p:spPr/>
        <p:txBody>
          <a:bodyPr/>
          <a:lstStyle/>
          <a:p>
            <a:endParaRPr lang="en-CA"/>
          </a:p>
        </p:txBody>
      </p:sp>
      <p:sp>
        <p:nvSpPr>
          <p:cNvPr id="31" name="Slide Number Placeholder 30"/>
          <p:cNvSpPr>
            <a:spLocks noGrp="1"/>
          </p:cNvSpPr>
          <p:nvPr>
            <p:ph type="sldNum" sz="quarter" idx="12"/>
          </p:nvPr>
        </p:nvSpPr>
        <p:spPr/>
        <p:txBody>
          <a:bodyPr/>
          <a:lstStyle/>
          <a:p>
            <a:fld id="{11620090-CE65-42AD-B944-76DC314307D5}" type="slidenum">
              <a:rPr lang="en-CA" smtClean="0"/>
              <a:t>‹#›</a:t>
            </a:fld>
            <a:endParaRPr lang="en-CA"/>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407670D-9686-4BA2-B446-E39306AE8741}" type="datetimeFigureOut">
              <a:rPr lang="en-CA" smtClean="0"/>
              <a:t>26/03/2012</a:t>
            </a:fld>
            <a:endParaRPr lang="en-CA"/>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CA"/>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1620090-CE65-42AD-B944-76DC314307D5}" type="slidenum">
              <a:rPr lang="en-CA" smtClean="0"/>
              <a:t>‹#›</a:t>
            </a:fld>
            <a:endParaRPr lang="en-CA"/>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p.dol.ca/webportal/diocese/home/1" TargetMode="External"/><Relationship Id="rId2" Type="http://schemas.openxmlformats.org/officeDocument/2006/relationships/hyperlink" Target="http://29leaps.com/" TargetMode="External"/><Relationship Id="rId1" Type="http://schemas.openxmlformats.org/officeDocument/2006/relationships/slideLayout" Target="../slideLayouts/slideLayout2.xml"/><Relationship Id="rId5" Type="http://schemas.openxmlformats.org/officeDocument/2006/relationships/hyperlink" Target="http://www.devp.org/en" TargetMode="External"/><Relationship Id="rId4" Type="http://schemas.openxmlformats.org/officeDocument/2006/relationships/hyperlink" Target="https://twitter.co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nonprofitorgs.wordpress.com/2012/02/08/social-media-for-social-good-your-nonprofit-tech-checklist/" TargetMode="External"/><Relationship Id="rId2" Type="http://schemas.openxmlformats.org/officeDocument/2006/relationships/hyperlink" Target="http://www.fredcavazza.net/2012/02/22/social-media-landscape-2012/" TargetMode="External"/><Relationship Id="rId1" Type="http://schemas.openxmlformats.org/officeDocument/2006/relationships/slideLayout" Target="../slideLayouts/slideLayout2.xml"/><Relationship Id="rId5" Type="http://schemas.openxmlformats.org/officeDocument/2006/relationships/hyperlink" Target="http://www.internetsafety101.org/" TargetMode="External"/><Relationship Id="rId4" Type="http://schemas.openxmlformats.org/officeDocument/2006/relationships/hyperlink" Target="http://www.internetsafety101.org/upload/file/Rules%20'N%20Tools%20Checklist.pdf"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witter.com/" TargetMode="External"/><Relationship Id="rId2" Type="http://schemas.openxmlformats.org/officeDocument/2006/relationships/hyperlink" Target="http://wp.dol.ca/webportal/diocese/home/1" TargetMode="External"/><Relationship Id="rId1" Type="http://schemas.openxmlformats.org/officeDocument/2006/relationships/slideLayout" Target="../slideLayouts/slideLayout7.xml"/><Relationship Id="rId4" Type="http://schemas.openxmlformats.org/officeDocument/2006/relationships/hyperlink" Target="http://www.devp.org/en"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ideo" Target="http://www.youtube.com/v/sgkRiKTTo34?version=3&amp;hl=en_US"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29leaps.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484784"/>
            <a:ext cx="3816424" cy="1181993"/>
          </a:xfrm>
        </p:spPr>
        <p:txBody>
          <a:bodyPr/>
          <a:lstStyle/>
          <a:p>
            <a:r>
              <a:rPr lang="en-CA" dirty="0" smtClean="0"/>
              <a:t>Cast Your Net</a:t>
            </a:r>
            <a:endParaRPr lang="en-CA" dirty="0"/>
          </a:p>
        </p:txBody>
      </p:sp>
      <p:sp>
        <p:nvSpPr>
          <p:cNvPr id="3" name="Subtitle 2"/>
          <p:cNvSpPr>
            <a:spLocks noGrp="1"/>
          </p:cNvSpPr>
          <p:nvPr>
            <p:ph type="subTitle" idx="1"/>
          </p:nvPr>
        </p:nvSpPr>
        <p:spPr/>
        <p:txBody>
          <a:bodyPr/>
          <a:lstStyle/>
          <a:p>
            <a:r>
              <a:rPr lang="en-CA" dirty="0" smtClean="0"/>
              <a:t>Day 3</a:t>
            </a:r>
          </a:p>
          <a:p>
            <a:r>
              <a:rPr lang="en-CA" b="1" dirty="0"/>
              <a:t>Our Global Village: Bridging Our Digital Divide</a:t>
            </a:r>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764704"/>
            <a:ext cx="381000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283968" y="3622204"/>
            <a:ext cx="3810000" cy="553998"/>
          </a:xfrm>
          <a:prstGeom prst="rect">
            <a:avLst/>
          </a:prstGeom>
          <a:noFill/>
        </p:spPr>
        <p:txBody>
          <a:bodyPr wrap="square" rtlCol="0">
            <a:spAutoFit/>
          </a:bodyPr>
          <a:lstStyle/>
          <a:p>
            <a:pPr algn="ctr"/>
            <a:r>
              <a:rPr lang="en-US" sz="1200" b="1" dirty="0"/>
              <a:t>“Calling of the Fishermen” by Harry Anderson </a:t>
            </a:r>
          </a:p>
          <a:p>
            <a:endParaRPr lang="en-US" dirty="0"/>
          </a:p>
        </p:txBody>
      </p:sp>
    </p:spTree>
    <p:extLst>
      <p:ext uri="{BB962C8B-B14F-4D97-AF65-F5344CB8AC3E}">
        <p14:creationId xmlns:p14="http://schemas.microsoft.com/office/powerpoint/2010/main" val="3225596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5" y="0"/>
            <a:ext cx="9132109" cy="6858000"/>
          </a:xfrm>
          <a:prstGeom prst="rect">
            <a:avLst/>
          </a:prstGeom>
        </p:spPr>
      </p:pic>
    </p:spTree>
    <p:extLst>
      <p:ext uri="{BB962C8B-B14F-4D97-AF65-F5344CB8AC3E}">
        <p14:creationId xmlns:p14="http://schemas.microsoft.com/office/powerpoint/2010/main" val="21443414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1024" y="764704"/>
            <a:ext cx="7848872" cy="4401205"/>
          </a:xfrm>
          <a:prstGeom prst="rect">
            <a:avLst/>
          </a:prstGeom>
        </p:spPr>
        <p:txBody>
          <a:bodyPr wrap="square">
            <a:spAutoFit/>
          </a:bodyPr>
          <a:lstStyle/>
          <a:p>
            <a:r>
              <a:rPr lang="en-CA" sz="2800" b="1" u="sng" dirty="0"/>
              <a:t>Group Sharing:</a:t>
            </a:r>
            <a:r>
              <a:rPr lang="en-CA" sz="2800" dirty="0"/>
              <a:t/>
            </a:r>
            <a:br>
              <a:rPr lang="en-CA" sz="2800" dirty="0"/>
            </a:br>
            <a:r>
              <a:rPr lang="en-CA" sz="2800" dirty="0"/>
              <a:t/>
            </a:r>
            <a:br>
              <a:rPr lang="en-CA" sz="2800" dirty="0"/>
            </a:br>
            <a:r>
              <a:rPr lang="en-CA" sz="2800" dirty="0" smtClean="0"/>
              <a:t>As each group presents, come up with questions you have about their plan.</a:t>
            </a:r>
            <a:r>
              <a:rPr lang="en-CA" sz="2800" dirty="0"/>
              <a:t/>
            </a:r>
            <a:br>
              <a:rPr lang="en-CA" sz="2800" dirty="0"/>
            </a:br>
            <a:r>
              <a:rPr lang="en-CA" sz="2800" dirty="0"/>
              <a:t/>
            </a:r>
            <a:br>
              <a:rPr lang="en-CA" sz="2800" dirty="0"/>
            </a:br>
            <a:r>
              <a:rPr lang="en-CA" sz="2800" b="1" u="sng" dirty="0" smtClean="0"/>
              <a:t>Extension Questions: </a:t>
            </a:r>
            <a:r>
              <a:rPr lang="en-CA" sz="2800" dirty="0"/>
              <a:t/>
            </a:r>
            <a:br>
              <a:rPr lang="en-CA" sz="2800" dirty="0"/>
            </a:br>
            <a:r>
              <a:rPr lang="en-CA" sz="2800" dirty="0"/>
              <a:t/>
            </a:r>
            <a:br>
              <a:rPr lang="en-CA" sz="2800" dirty="0"/>
            </a:br>
            <a:r>
              <a:rPr lang="en-CA" sz="2800" dirty="0"/>
              <a:t>How would you evaluate the effectiveness of the use of the social media tools you have selected? How do you know if your message is being heard? </a:t>
            </a:r>
          </a:p>
        </p:txBody>
      </p:sp>
    </p:spTree>
    <p:extLst>
      <p:ext uri="{BB962C8B-B14F-4D97-AF65-F5344CB8AC3E}">
        <p14:creationId xmlns:p14="http://schemas.microsoft.com/office/powerpoint/2010/main" val="3946992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List</a:t>
            </a:r>
            <a:endParaRPr lang="en-US" dirty="0"/>
          </a:p>
        </p:txBody>
      </p:sp>
      <p:sp>
        <p:nvSpPr>
          <p:cNvPr id="5" name="Content Placeholder 4"/>
          <p:cNvSpPr>
            <a:spLocks noGrp="1"/>
          </p:cNvSpPr>
          <p:nvPr>
            <p:ph idx="1"/>
          </p:nvPr>
        </p:nvSpPr>
        <p:spPr/>
        <p:txBody>
          <a:bodyPr/>
          <a:lstStyle/>
          <a:p>
            <a:r>
              <a:rPr lang="en-US" dirty="0" smtClean="0"/>
              <a:t>Local teen using social media for cause:</a:t>
            </a:r>
          </a:p>
          <a:p>
            <a:pPr marL="400050" lvl="1" indent="0">
              <a:buNone/>
            </a:pPr>
            <a:r>
              <a:rPr lang="en-CA" dirty="0" smtClean="0">
                <a:hlinkClick r:id="rId2"/>
              </a:rPr>
              <a:t>http</a:t>
            </a:r>
            <a:r>
              <a:rPr lang="en-CA" dirty="0">
                <a:hlinkClick r:id="rId2"/>
              </a:rPr>
              <a:t>://29leaps.com/</a:t>
            </a:r>
            <a:endParaRPr lang="en-CA" dirty="0"/>
          </a:p>
          <a:p>
            <a:r>
              <a:rPr lang="en-CA" dirty="0" err="1"/>
              <a:t>Diosese</a:t>
            </a:r>
            <a:r>
              <a:rPr lang="en-CA" dirty="0"/>
              <a:t> of London </a:t>
            </a:r>
            <a:r>
              <a:rPr lang="en-CA" sz="2400" u="sng" dirty="0" smtClean="0">
                <a:hlinkClick r:id="rId3"/>
              </a:rPr>
              <a:t>http://wp.dol.ca/webportal/diocese/home/1</a:t>
            </a:r>
            <a:r>
              <a:rPr lang="en-CA" dirty="0"/>
              <a:t/>
            </a:r>
            <a:br>
              <a:rPr lang="en-CA" dirty="0"/>
            </a:br>
            <a:r>
              <a:rPr lang="en-CA" dirty="0"/>
              <a:t>Pope Benedict on Twitter </a:t>
            </a:r>
            <a:r>
              <a:rPr lang="en-CA" sz="2400" u="sng" dirty="0">
                <a:hlinkClick r:id="rId4"/>
              </a:rPr>
              <a:t>https://twitter.com/#!/</a:t>
            </a:r>
            <a:r>
              <a:rPr lang="en-CA" sz="2400" u="sng" dirty="0" smtClean="0">
                <a:hlinkClick r:id="rId4"/>
              </a:rPr>
              <a:t>popebenedictxiv</a:t>
            </a:r>
            <a:endParaRPr lang="en-CA" dirty="0" smtClean="0"/>
          </a:p>
          <a:p>
            <a:r>
              <a:rPr lang="en-CA" dirty="0" smtClean="0"/>
              <a:t>Development </a:t>
            </a:r>
            <a:r>
              <a:rPr lang="en-CA" dirty="0"/>
              <a:t>and Peace </a:t>
            </a:r>
          </a:p>
          <a:p>
            <a:pPr marL="0" indent="0">
              <a:buNone/>
            </a:pPr>
            <a:r>
              <a:rPr lang="en-US" dirty="0" smtClean="0"/>
              <a:t>    </a:t>
            </a:r>
            <a:r>
              <a:rPr lang="en-CA" sz="2400" u="sng" dirty="0" smtClean="0">
                <a:hlinkClick r:id="rId5"/>
              </a:rPr>
              <a:t>http</a:t>
            </a:r>
            <a:r>
              <a:rPr lang="en-CA" sz="2400" u="sng" dirty="0">
                <a:hlinkClick r:id="rId5"/>
              </a:rPr>
              <a:t>://www.devp.org/en</a:t>
            </a:r>
            <a:endParaRPr lang="en-CA" dirty="0"/>
          </a:p>
          <a:p>
            <a:pPr marL="0" indent="0">
              <a:buNone/>
            </a:pPr>
            <a:endParaRPr lang="en-US" dirty="0" smtClean="0"/>
          </a:p>
          <a:p>
            <a:endParaRPr lang="en-US" dirty="0"/>
          </a:p>
          <a:p>
            <a:endParaRPr lang="en-US" dirty="0"/>
          </a:p>
        </p:txBody>
      </p:sp>
    </p:spTree>
    <p:extLst>
      <p:ext uri="{BB962C8B-B14F-4D97-AF65-F5344CB8AC3E}">
        <p14:creationId xmlns:p14="http://schemas.microsoft.com/office/powerpoint/2010/main" val="1841782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resources</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CA" b="1" u="sng" dirty="0"/>
              <a:t>Resources </a:t>
            </a:r>
            <a:endParaRPr lang="en-US" dirty="0"/>
          </a:p>
          <a:p>
            <a:pPr marL="0" indent="0">
              <a:buNone/>
            </a:pPr>
            <a:r>
              <a:rPr lang="en-CA" i="1" dirty="0"/>
              <a:t>Cast Your Net</a:t>
            </a:r>
            <a:r>
              <a:rPr lang="en-CA" dirty="0"/>
              <a:t> lessons and modules are based on the Catholic Curriculum Corporation’s two documents below:</a:t>
            </a:r>
            <a:endParaRPr lang="en-US" dirty="0"/>
          </a:p>
          <a:p>
            <a:pPr marL="0" indent="0">
              <a:buNone/>
            </a:pPr>
            <a:r>
              <a:rPr lang="en-CA" i="1" dirty="0"/>
              <a:t>Ethical and Responsible Use Of Information and Communication Technology:  A Guideline for all Stakeholders in Catholic Education.  November, 2009</a:t>
            </a:r>
            <a:r>
              <a:rPr lang="en-CA" dirty="0"/>
              <a:t>.</a:t>
            </a:r>
            <a:endParaRPr lang="en-US" dirty="0"/>
          </a:p>
          <a:p>
            <a:pPr marL="0" indent="0">
              <a:buNone/>
            </a:pPr>
            <a:r>
              <a:rPr lang="en-CA" i="1" dirty="0"/>
              <a:t>Ethical and Responsible Use of Information and Communication Technology Part II: K-6</a:t>
            </a:r>
            <a:endParaRPr lang="en-US" dirty="0"/>
          </a:p>
          <a:p>
            <a:pPr marL="0" indent="0">
              <a:buNone/>
            </a:pPr>
            <a:r>
              <a:rPr lang="en-CA"/>
              <a:t/>
            </a:r>
            <a:br>
              <a:rPr lang="en-CA"/>
            </a:br>
            <a:r>
              <a:rPr lang="en-CA" i="1" smtClean="0"/>
              <a:t>The </a:t>
            </a:r>
            <a:r>
              <a:rPr lang="en-CA" i="1" u="sng" dirty="0">
                <a:hlinkClick r:id="rId2"/>
              </a:rPr>
              <a:t>Social </a:t>
            </a:r>
            <a:r>
              <a:rPr lang="en-CA" i="1" u="sng">
                <a:hlinkClick r:id="rId2"/>
              </a:rPr>
              <a:t>Media </a:t>
            </a:r>
            <a:r>
              <a:rPr lang="en-CA" i="1" u="sng" smtClean="0">
                <a:hlinkClick r:id="rId2"/>
              </a:rPr>
              <a:t>Landscape</a:t>
            </a:r>
            <a:endParaRPr lang="en-CA" i="1" u="sng" smtClean="0"/>
          </a:p>
          <a:p>
            <a:pPr marL="0" indent="0">
              <a:buNone/>
            </a:pPr>
            <a:endParaRPr lang="en-US" dirty="0"/>
          </a:p>
          <a:p>
            <a:pPr marL="0" indent="0">
              <a:buNone/>
            </a:pPr>
            <a:r>
              <a:rPr lang="en-CA" i="1" u="sng" dirty="0">
                <a:hlinkClick r:id="rId3"/>
              </a:rPr>
              <a:t>Social Media for Social Good</a:t>
            </a:r>
            <a:r>
              <a:rPr lang="en-CA" i="1" dirty="0"/>
              <a:t>:  A Tech Checklist for Non-profit Groups</a:t>
            </a:r>
            <a:endParaRPr lang="en-US" dirty="0"/>
          </a:p>
          <a:p>
            <a:pPr marL="0" indent="0">
              <a:buNone/>
            </a:pPr>
            <a:r>
              <a:rPr lang="en-CA" b="1" dirty="0"/>
              <a:t> </a:t>
            </a:r>
            <a:endParaRPr lang="en-US" dirty="0"/>
          </a:p>
          <a:p>
            <a:pPr marL="0" indent="0">
              <a:buNone/>
            </a:pPr>
            <a:r>
              <a:rPr lang="en-CA" b="1" dirty="0"/>
              <a:t>Other Sites on Safety online</a:t>
            </a:r>
            <a:endParaRPr lang="en-US" dirty="0"/>
          </a:p>
          <a:p>
            <a:pPr marL="0" indent="0">
              <a:buNone/>
            </a:pPr>
            <a:r>
              <a:rPr lang="en-CA" i="1" u="sng" dirty="0">
                <a:hlinkClick r:id="rId4"/>
              </a:rPr>
              <a:t>Rules ‘N Tools Checklist: for Parents, Educators, and Other Caring Adults.</a:t>
            </a:r>
            <a:r>
              <a:rPr lang="en-CA" u="sng" dirty="0">
                <a:hlinkClick r:id="rId4"/>
              </a:rPr>
              <a:t> </a:t>
            </a:r>
            <a:r>
              <a:rPr lang="en-CA" dirty="0"/>
              <a:t> Implement both safety rules and software tools to protect children online. Focus on the positives of Internet use while teaching children about the dangers and how to make wise choices online</a:t>
            </a:r>
            <a:r>
              <a:rPr lang="en-CA" dirty="0" smtClean="0"/>
              <a:t>.</a:t>
            </a:r>
          </a:p>
          <a:p>
            <a:pPr marL="0" indent="0">
              <a:buNone/>
            </a:pPr>
            <a:endParaRPr lang="en-US" dirty="0"/>
          </a:p>
          <a:p>
            <a:pPr marL="0" indent="0">
              <a:buNone/>
            </a:pPr>
            <a:r>
              <a:rPr lang="en-CA" u="sng" dirty="0">
                <a:hlinkClick r:id="rId5"/>
              </a:rPr>
              <a:t>Internet Safety 101</a:t>
            </a:r>
            <a:r>
              <a:rPr lang="en-CA" dirty="0"/>
              <a:t> is a very detailed resource dedicated to making the internet safer for children.  There are videos, quizzes, and resources for parents, teachers, &amp; students. </a:t>
            </a:r>
            <a:endParaRPr lang="en-US" dirty="0"/>
          </a:p>
          <a:p>
            <a:endParaRPr lang="en-US" dirty="0"/>
          </a:p>
        </p:txBody>
      </p:sp>
    </p:spTree>
    <p:extLst>
      <p:ext uri="{BB962C8B-B14F-4D97-AF65-F5344CB8AC3E}">
        <p14:creationId xmlns:p14="http://schemas.microsoft.com/office/powerpoint/2010/main" val="3278753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i="1" dirty="0" smtClean="0"/>
              <a:t>“Do not be afraid of new technologies”</a:t>
            </a:r>
            <a:endParaRPr lang="en-US" i="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76300" y="2438400"/>
            <a:ext cx="3048000" cy="3048000"/>
          </a:xfrm>
        </p:spPr>
      </p:pic>
      <p:sp>
        <p:nvSpPr>
          <p:cNvPr id="7" name="Content Placeholder 6"/>
          <p:cNvSpPr>
            <a:spLocks noGrp="1"/>
          </p:cNvSpPr>
          <p:nvPr>
            <p:ph sz="half" idx="2"/>
          </p:nvPr>
        </p:nvSpPr>
        <p:spPr/>
        <p:txBody>
          <a:bodyPr>
            <a:normAutofit fontScale="92500" lnSpcReduction="20000"/>
          </a:bodyPr>
          <a:lstStyle/>
          <a:p>
            <a:r>
              <a:rPr lang="en-US" i="1" dirty="0"/>
              <a:t>Do not be afraid of new technologies!  These rank among the marvelous thing — inter </a:t>
            </a:r>
            <a:r>
              <a:rPr lang="en-US" i="1" dirty="0" err="1"/>
              <a:t>mirifica</a:t>
            </a:r>
            <a:r>
              <a:rPr lang="en-US" i="1" dirty="0"/>
              <a:t> — which God has placed at our disposal to discover, to use and to make known the truth, also the truth about our dignity and about our destiny as his children, heirs of his eternal Kingdom.” 				    </a:t>
            </a:r>
            <a:endParaRPr lang="en-US" i="1" dirty="0" smtClean="0"/>
          </a:p>
          <a:p>
            <a:r>
              <a:rPr lang="en-US" i="1" dirty="0" smtClean="0"/>
              <a:t>Pope </a:t>
            </a:r>
            <a:r>
              <a:rPr lang="en-US" i="1" dirty="0"/>
              <a:t>John Paul II, 2005</a:t>
            </a:r>
            <a:endParaRPr lang="en-US" dirty="0"/>
          </a:p>
          <a:p>
            <a:pPr marL="0" indent="0">
              <a:buNone/>
            </a:pPr>
            <a:endParaRPr lang="en-US" dirty="0"/>
          </a:p>
          <a:p>
            <a:endParaRPr lang="en-US" dirty="0"/>
          </a:p>
        </p:txBody>
      </p:sp>
    </p:spTree>
    <p:extLst>
      <p:ext uri="{BB962C8B-B14F-4D97-AF65-F5344CB8AC3E}">
        <p14:creationId xmlns:p14="http://schemas.microsoft.com/office/powerpoint/2010/main" val="958752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1143000"/>
          </a:xfrm>
        </p:spPr>
        <p:txBody>
          <a:bodyPr>
            <a:normAutofit/>
          </a:bodyPr>
          <a:lstStyle/>
          <a:p>
            <a:r>
              <a:rPr lang="en-CA" sz="2800" b="1" dirty="0" smtClean="0"/>
              <a:t>Ontario </a:t>
            </a:r>
            <a:r>
              <a:rPr lang="en-CA" sz="2800" b="1" dirty="0"/>
              <a:t>Catholic Graduate Expectations </a:t>
            </a:r>
            <a:r>
              <a:rPr lang="en-CA" sz="2800" dirty="0"/>
              <a:t/>
            </a:r>
            <a:br>
              <a:rPr lang="en-CA" sz="2800" dirty="0"/>
            </a:br>
            <a:endParaRPr lang="en-CA" sz="2800" dirty="0"/>
          </a:p>
        </p:txBody>
      </p:sp>
      <p:sp>
        <p:nvSpPr>
          <p:cNvPr id="3" name="Content Placeholder 2"/>
          <p:cNvSpPr>
            <a:spLocks noGrp="1"/>
          </p:cNvSpPr>
          <p:nvPr>
            <p:ph idx="1"/>
          </p:nvPr>
        </p:nvSpPr>
        <p:spPr>
          <a:xfrm>
            <a:off x="467544" y="1988840"/>
            <a:ext cx="8229600" cy="4525963"/>
          </a:xfrm>
        </p:spPr>
        <p:txBody>
          <a:bodyPr/>
          <a:lstStyle/>
          <a:p>
            <a:pPr marL="0" indent="0">
              <a:buNone/>
            </a:pPr>
            <a:r>
              <a:rPr lang="en-CA" dirty="0" smtClean="0"/>
              <a:t>As </a:t>
            </a:r>
            <a:r>
              <a:rPr lang="en-CA" dirty="0"/>
              <a:t>members of a Catholic school community, we are called to be </a:t>
            </a:r>
            <a:r>
              <a:rPr lang="en-CA" b="1" dirty="0"/>
              <a:t>responsible citizens</a:t>
            </a:r>
            <a:r>
              <a:rPr lang="en-CA" dirty="0"/>
              <a:t> . This means we witness Catholic social teachings by promoting equality, democracy, and solidarity for a just, peaceful and compassionate society</a:t>
            </a:r>
            <a:r>
              <a:rPr lang="en-CA" dirty="0" smtClean="0"/>
              <a:t>.</a:t>
            </a:r>
          </a:p>
          <a:p>
            <a:pPr marL="0" indent="0">
              <a:buNone/>
            </a:pPr>
            <a:endParaRPr lang="en-CA" dirty="0"/>
          </a:p>
        </p:txBody>
      </p:sp>
      <p:pic>
        <p:nvPicPr>
          <p:cNvPr id="1026" name="Picture 2" descr="C:\Users\bodkin\AppData\Local\Microsoft\Windows\Temporary Internet Files\Content.IE5\02KU33AZ\MC90043639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4509120"/>
            <a:ext cx="1333333" cy="1828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4849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smtClean="0"/>
              <a:t>Questions for Digital Citizenship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8965145"/>
              </p:ext>
            </p:extLst>
          </p:nvPr>
        </p:nvGraphicFramePr>
        <p:xfrm>
          <a:off x="457200" y="1066800"/>
          <a:ext cx="8229600" cy="5059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2072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instructions	</a:t>
            </a:r>
            <a:endParaRPr lang="en-US" dirty="0"/>
          </a:p>
        </p:txBody>
      </p:sp>
      <p:sp>
        <p:nvSpPr>
          <p:cNvPr id="3" name="Content Placeholder 2"/>
          <p:cNvSpPr>
            <a:spLocks noGrp="1"/>
          </p:cNvSpPr>
          <p:nvPr>
            <p:ph sz="half" idx="1"/>
          </p:nvPr>
        </p:nvSpPr>
        <p:spPr>
          <a:xfrm>
            <a:off x="304800" y="1600200"/>
            <a:ext cx="8299648" cy="1468760"/>
          </a:xfrm>
        </p:spPr>
        <p:txBody>
          <a:bodyPr>
            <a:normAutofit fontScale="92500" lnSpcReduction="20000"/>
          </a:bodyPr>
          <a:lstStyle/>
          <a:p>
            <a:pPr marL="0" indent="0" fontAlgn="base">
              <a:buNone/>
            </a:pPr>
            <a:r>
              <a:rPr lang="en-CA" dirty="0" smtClean="0"/>
              <a:t>TASK:  with a small group, create a proposal </a:t>
            </a:r>
            <a:r>
              <a:rPr lang="en-CA" dirty="0"/>
              <a:t>outlining how social media tools could be used </a:t>
            </a:r>
            <a:r>
              <a:rPr lang="en-CA" dirty="0" smtClean="0"/>
              <a:t>to accomplish one of the goals below.  Be prepared to share with your class.</a:t>
            </a:r>
            <a:r>
              <a:rPr lang="en-CA" dirty="0"/>
              <a:t/>
            </a:r>
            <a:br>
              <a:rPr lang="en-CA" dirty="0"/>
            </a:br>
            <a:endParaRPr lang="en-CA" dirty="0"/>
          </a:p>
        </p:txBody>
      </p:sp>
      <p:sp>
        <p:nvSpPr>
          <p:cNvPr id="6" name="TextBox 5"/>
          <p:cNvSpPr txBox="1"/>
          <p:nvPr/>
        </p:nvSpPr>
        <p:spPr>
          <a:xfrm>
            <a:off x="323528" y="2996952"/>
            <a:ext cx="8136904" cy="295465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57200" indent="-457200" fontAlgn="base">
              <a:buFont typeface="Arial" pitchFamily="34" charset="0"/>
              <a:buChar char="•"/>
            </a:pPr>
            <a:r>
              <a:rPr lang="en-CA" sz="2400" dirty="0"/>
              <a:t>spread our gospel message</a:t>
            </a:r>
          </a:p>
          <a:p>
            <a:pPr marL="457200" indent="-457200" fontAlgn="base">
              <a:buFont typeface="Arial" pitchFamily="34" charset="0"/>
              <a:buChar char="•"/>
            </a:pPr>
            <a:r>
              <a:rPr lang="en-CA" sz="2400" dirty="0"/>
              <a:t>promote a social justice cause</a:t>
            </a:r>
          </a:p>
          <a:p>
            <a:pPr marL="457200" indent="-457200" fontAlgn="base">
              <a:buFont typeface="Arial" pitchFamily="34" charset="0"/>
              <a:buChar char="•"/>
            </a:pPr>
            <a:r>
              <a:rPr lang="en-CA" sz="2400" dirty="0"/>
              <a:t>raise awareness about </a:t>
            </a:r>
            <a:r>
              <a:rPr lang="en-CA" sz="2400" dirty="0" smtClean="0"/>
              <a:t>a local or global issue </a:t>
            </a:r>
          </a:p>
          <a:p>
            <a:pPr marL="457200" indent="-457200" fontAlgn="base">
              <a:buFont typeface="Arial" pitchFamily="34" charset="0"/>
              <a:buChar char="•"/>
            </a:pPr>
            <a:r>
              <a:rPr lang="en-CA" sz="2400" dirty="0" smtClean="0"/>
              <a:t>engage </a:t>
            </a:r>
            <a:r>
              <a:rPr lang="en-CA" sz="2400" dirty="0"/>
              <a:t>youth in political action</a:t>
            </a:r>
          </a:p>
          <a:p>
            <a:pPr marL="457200" indent="-457200" fontAlgn="base">
              <a:buFont typeface="Arial" pitchFamily="34" charset="0"/>
              <a:buChar char="•"/>
            </a:pPr>
            <a:r>
              <a:rPr lang="en-CA" sz="2400" dirty="0"/>
              <a:t>promote our school system and the Ontario Catholic Graduate </a:t>
            </a:r>
            <a:r>
              <a:rPr lang="en-CA" sz="2400" dirty="0" smtClean="0"/>
              <a:t>Expectations</a:t>
            </a:r>
          </a:p>
          <a:p>
            <a:pPr marL="457200" indent="-457200" fontAlgn="base">
              <a:buFont typeface="Arial" pitchFamily="34" charset="0"/>
              <a:buChar char="•"/>
            </a:pPr>
            <a:r>
              <a:rPr lang="en-CA" sz="2400" dirty="0" smtClean="0"/>
              <a:t>Help others in need in your community</a:t>
            </a:r>
            <a:endParaRPr lang="en-CA" sz="2400" dirty="0"/>
          </a:p>
          <a:p>
            <a:endParaRPr lang="en-CA" dirty="0"/>
          </a:p>
        </p:txBody>
      </p:sp>
    </p:spTree>
    <p:extLst>
      <p:ext uri="{BB962C8B-B14F-4D97-AF65-F5344CB8AC3E}">
        <p14:creationId xmlns:p14="http://schemas.microsoft.com/office/powerpoint/2010/main" val="630202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Inspiration from the church</a:t>
            </a:r>
            <a:endParaRPr lang="en-CA" dirty="0"/>
          </a:p>
        </p:txBody>
      </p:sp>
      <p:sp>
        <p:nvSpPr>
          <p:cNvPr id="3" name="Content Placeholder 2"/>
          <p:cNvSpPr>
            <a:spLocks noGrp="1"/>
          </p:cNvSpPr>
          <p:nvPr>
            <p:ph idx="1"/>
          </p:nvPr>
        </p:nvSpPr>
        <p:spPr/>
        <p:txBody>
          <a:bodyPr>
            <a:normAutofit fontScale="40000" lnSpcReduction="20000"/>
          </a:bodyPr>
          <a:lstStyle/>
          <a:p>
            <a:pPr marL="0" indent="0">
              <a:buNone/>
            </a:pPr>
            <a:r>
              <a:rPr lang="en-CA" sz="5900" i="1" dirty="0"/>
              <a:t>“Go into the whole world and proclaim the gospel to every creature” (Mk 16:15).</a:t>
            </a:r>
            <a:r>
              <a:rPr lang="en-CA" sz="5900" dirty="0"/>
              <a:t/>
            </a:r>
            <a:br>
              <a:rPr lang="en-CA" sz="5900" dirty="0"/>
            </a:br>
            <a:endParaRPr lang="en-CA" sz="5900" dirty="0" smtClean="0"/>
          </a:p>
          <a:p>
            <a:pPr marL="0" indent="0">
              <a:buNone/>
            </a:pPr>
            <a:endParaRPr lang="en-CA" sz="4000" dirty="0"/>
          </a:p>
          <a:p>
            <a:pPr marL="0" indent="0">
              <a:buNone/>
            </a:pPr>
            <a:r>
              <a:rPr lang="en-CA" sz="5000" i="1" dirty="0"/>
              <a:t>“Use of the new information technology and the Internet needs to be informed and guided by a resolute commitment to the practice of solidarity in the service of the common good, within and among nations</a:t>
            </a:r>
            <a:r>
              <a:rPr lang="en-CA" sz="5000" i="1" dirty="0" smtClean="0"/>
              <a:t>.</a:t>
            </a:r>
          </a:p>
          <a:p>
            <a:pPr marL="0" indent="0">
              <a:buNone/>
            </a:pPr>
            <a:endParaRPr lang="en-CA" sz="5000" dirty="0"/>
          </a:p>
          <a:p>
            <a:pPr marL="0" indent="0">
              <a:buNone/>
            </a:pPr>
            <a:r>
              <a:rPr lang="en-CA" sz="5000" i="1" dirty="0"/>
              <a:t>This technology can be a means for solving human problems, promoting the integral development of persons, creating a world governed by justice and peace and love.”</a:t>
            </a:r>
            <a:endParaRPr lang="en-CA" sz="5000" dirty="0"/>
          </a:p>
          <a:p>
            <a:pPr marL="0" indent="0" algn="r">
              <a:buNone/>
            </a:pPr>
            <a:endParaRPr lang="en-CA" sz="5000" i="1" dirty="0" smtClean="0"/>
          </a:p>
          <a:p>
            <a:pPr marL="0" indent="0" algn="r">
              <a:buNone/>
            </a:pPr>
            <a:r>
              <a:rPr lang="en-CA" sz="5000" i="1" dirty="0" smtClean="0"/>
              <a:t>Ethics </a:t>
            </a:r>
            <a:r>
              <a:rPr lang="en-CA" sz="5000" i="1" dirty="0"/>
              <a:t>in the Internet</a:t>
            </a:r>
            <a:endParaRPr lang="en-CA" sz="5000" dirty="0"/>
          </a:p>
          <a:p>
            <a:pPr marL="0" indent="0" algn="r">
              <a:buNone/>
            </a:pPr>
            <a:r>
              <a:rPr lang="en-CA" sz="5000" i="1" dirty="0"/>
              <a:t>Pontifical Council for Social Communications</a:t>
            </a:r>
            <a:endParaRPr lang="en-CA" sz="5000" dirty="0"/>
          </a:p>
          <a:p>
            <a:pPr marL="0" indent="0" algn="r">
              <a:buNone/>
            </a:pPr>
            <a:r>
              <a:rPr lang="en-CA" sz="5000" i="1" dirty="0"/>
              <a:t>February 22, 2002</a:t>
            </a:r>
            <a:endParaRPr lang="en-CA" sz="5000" dirty="0"/>
          </a:p>
          <a:p>
            <a:endParaRPr lang="en-CA" sz="5000" dirty="0"/>
          </a:p>
        </p:txBody>
      </p:sp>
    </p:spTree>
    <p:extLst>
      <p:ext uri="{BB962C8B-B14F-4D97-AF65-F5344CB8AC3E}">
        <p14:creationId xmlns:p14="http://schemas.microsoft.com/office/powerpoint/2010/main" val="758453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764704"/>
            <a:ext cx="7560840" cy="2246769"/>
          </a:xfrm>
          <a:prstGeom prst="rect">
            <a:avLst/>
          </a:prstGeom>
        </p:spPr>
        <p:txBody>
          <a:bodyPr wrap="square">
            <a:spAutoFit/>
          </a:bodyPr>
          <a:lstStyle/>
          <a:p>
            <a:r>
              <a:rPr lang="en-CA" sz="2800" dirty="0"/>
              <a:t>Visit several Catholic organizations and see how they are using social media to spread their message and connect with people.</a:t>
            </a:r>
            <a:br>
              <a:rPr lang="en-CA" sz="2800" dirty="0"/>
            </a:br>
            <a:r>
              <a:rPr lang="en-CA" sz="2800" dirty="0"/>
              <a:t/>
            </a:r>
            <a:br>
              <a:rPr lang="en-CA" sz="2800" dirty="0"/>
            </a:br>
            <a:endParaRPr lang="en-CA" sz="2800" dirty="0"/>
          </a:p>
        </p:txBody>
      </p:sp>
      <p:sp>
        <p:nvSpPr>
          <p:cNvPr id="4" name="TextBox 3"/>
          <p:cNvSpPr txBox="1"/>
          <p:nvPr/>
        </p:nvSpPr>
        <p:spPr>
          <a:xfrm>
            <a:off x="971600" y="2780928"/>
            <a:ext cx="7272808"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CA" sz="2400" dirty="0" err="1"/>
              <a:t>Diosese</a:t>
            </a:r>
            <a:r>
              <a:rPr lang="en-CA" sz="2400" dirty="0"/>
              <a:t> of London </a:t>
            </a:r>
            <a:r>
              <a:rPr lang="en-CA" sz="2400" u="sng" dirty="0">
                <a:hlinkClick r:id="rId2"/>
              </a:rPr>
              <a:t>http://wp.dol.ca/webportal/diocese/home/1</a:t>
            </a:r>
            <a:r>
              <a:rPr lang="en-CA" sz="2400" dirty="0"/>
              <a:t/>
            </a:r>
            <a:br>
              <a:rPr lang="en-CA" sz="2400" dirty="0"/>
            </a:br>
            <a:r>
              <a:rPr lang="en-CA" sz="2400" dirty="0"/>
              <a:t>Pope Benedict on Twitter </a:t>
            </a:r>
            <a:r>
              <a:rPr lang="en-CA" sz="2400" u="sng" dirty="0">
                <a:hlinkClick r:id="rId3"/>
              </a:rPr>
              <a:t>https://twitter.com/#!/popebenedictxiv</a:t>
            </a:r>
            <a:r>
              <a:rPr lang="en-CA" sz="2400" dirty="0"/>
              <a:t/>
            </a:r>
            <a:br>
              <a:rPr lang="en-CA" sz="2400" dirty="0"/>
            </a:br>
            <a:r>
              <a:rPr lang="en-CA" sz="2400" dirty="0"/>
              <a:t>Development and Peace </a:t>
            </a:r>
            <a:endParaRPr lang="en-CA" sz="2400" dirty="0" smtClean="0"/>
          </a:p>
          <a:p>
            <a:pPr algn="ctr"/>
            <a:r>
              <a:rPr lang="en-CA" sz="2400" u="sng" dirty="0" smtClean="0">
                <a:hlinkClick r:id="rId4"/>
              </a:rPr>
              <a:t>http</a:t>
            </a:r>
            <a:r>
              <a:rPr lang="en-CA" sz="2400" u="sng" dirty="0">
                <a:hlinkClick r:id="rId4"/>
              </a:rPr>
              <a:t>://www.devp.org/en</a:t>
            </a:r>
            <a:endParaRPr lang="en-CA" sz="2400" dirty="0"/>
          </a:p>
        </p:txBody>
      </p:sp>
    </p:spTree>
    <p:extLst>
      <p:ext uri="{BB962C8B-B14F-4D97-AF65-F5344CB8AC3E}">
        <p14:creationId xmlns:p14="http://schemas.microsoft.com/office/powerpoint/2010/main" val="688849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example</a:t>
            </a:r>
            <a:endParaRPr lang="en-CA" dirty="0"/>
          </a:p>
        </p:txBody>
      </p:sp>
      <p:pic>
        <p:nvPicPr>
          <p:cNvPr id="5" name="sgkRiKTTo34?version=3&amp;hl=en_US"/>
          <p:cNvPicPr>
            <a:picLocks noGrp="1" noRot="1" noChangeAspect="1"/>
          </p:cNvPicPr>
          <p:nvPr>
            <p:ph idx="1"/>
            <a:videoFile r:link="rId1"/>
          </p:nvPr>
        </p:nvPicPr>
        <p:blipFill>
          <a:blip r:embed="rId3"/>
          <a:stretch>
            <a:fillRect/>
          </a:stretch>
        </p:blipFill>
        <p:spPr>
          <a:xfrm>
            <a:off x="1043608" y="1196752"/>
            <a:ext cx="7336597" cy="550244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78629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Visit the 29 leaps website</a:t>
            </a:r>
            <a:endParaRPr lang="en-CA" dirty="0"/>
          </a:p>
        </p:txBody>
      </p:sp>
      <p:sp>
        <p:nvSpPr>
          <p:cNvPr id="3" name="Content Placeholder 2"/>
          <p:cNvSpPr>
            <a:spLocks noGrp="1"/>
          </p:cNvSpPr>
          <p:nvPr>
            <p:ph idx="1"/>
          </p:nvPr>
        </p:nvSpPr>
        <p:spPr/>
        <p:txBody>
          <a:bodyPr/>
          <a:lstStyle/>
          <a:p>
            <a:pPr marL="0" indent="0">
              <a:buNone/>
            </a:pPr>
            <a:r>
              <a:rPr lang="en-CA" dirty="0">
                <a:hlinkClick r:id="rId2"/>
              </a:rPr>
              <a:t>http://29leaps.com</a:t>
            </a:r>
            <a:r>
              <a:rPr lang="en-CA" dirty="0" smtClean="0">
                <a:hlinkClick r:id="rId2"/>
              </a:rPr>
              <a:t>/</a:t>
            </a:r>
            <a:endParaRPr lang="en-CA" dirty="0" smtClean="0"/>
          </a:p>
          <a:p>
            <a:pPr marL="0" indent="0">
              <a:buNone/>
            </a:pPr>
            <a:endParaRPr lang="en-CA" dirty="0" smtClean="0"/>
          </a:p>
          <a:p>
            <a:pPr marL="0" indent="0">
              <a:buNone/>
            </a:pPr>
            <a:r>
              <a:rPr lang="en-CA" dirty="0" smtClean="0"/>
              <a:t>See how this local teen used social media to promote her message and get others involved.  </a:t>
            </a:r>
            <a:endParaRPr lang="en-CA" dirty="0"/>
          </a:p>
        </p:txBody>
      </p:sp>
    </p:spTree>
    <p:extLst>
      <p:ext uri="{BB962C8B-B14F-4D97-AF65-F5344CB8AC3E}">
        <p14:creationId xmlns:p14="http://schemas.microsoft.com/office/powerpoint/2010/main" val="456505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420</TotalTime>
  <Words>403</Words>
  <Application>Microsoft Office PowerPoint</Application>
  <PresentationFormat>On-screen Show (4:3)</PresentationFormat>
  <Paragraphs>60</Paragraphs>
  <Slides>13</Slides>
  <Notes>0</Notes>
  <HiddenSlides>0</HiddenSlides>
  <MMClips>1</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Trek</vt:lpstr>
      <vt:lpstr>Cast Your Net</vt:lpstr>
      <vt:lpstr>“Do not be afraid of new technologies”</vt:lpstr>
      <vt:lpstr>Ontario Catholic Graduate Expectations  </vt:lpstr>
      <vt:lpstr>Questions for Digital Citizenship</vt:lpstr>
      <vt:lpstr>Student instructions </vt:lpstr>
      <vt:lpstr>Inspiration from the church</vt:lpstr>
      <vt:lpstr>PowerPoint Presentation</vt:lpstr>
      <vt:lpstr>example</vt:lpstr>
      <vt:lpstr>Visit the 29 leaps website</vt:lpstr>
      <vt:lpstr>PowerPoint Presentation</vt:lpstr>
      <vt:lpstr>PowerPoint Presentation</vt:lpstr>
      <vt:lpstr>Resource List</vt:lpstr>
      <vt:lpstr>Further resources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Cast Your Net</dc:title>
  <dc:creator>Rachel Skillen</dc:creator>
  <cp:lastModifiedBy>Dan Bodkin</cp:lastModifiedBy>
  <cp:revision>23</cp:revision>
  <dcterms:created xsi:type="dcterms:W3CDTF">2012-02-06T16:30:33Z</dcterms:created>
  <dcterms:modified xsi:type="dcterms:W3CDTF">2012-03-26T15:43:22Z</dcterms:modified>
</cp:coreProperties>
</file>